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0000500000000000000" pitchFamily="2" charset="0"/>
      <p:regular r:id="rId13"/>
    </p:embeddedFont>
  </p:embeddedFont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01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txBody>
          <a:bodyPr/>
          <a:lstStyle/>
          <a:p>
            <a:endParaRPr lang="es-CL"/>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725692"/>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Crono Corte: Sistema de Gestión de Reservas para Barberías</a:t>
            </a:r>
            <a:endParaRPr lang="en-US" sz="4850" dirty="0"/>
          </a:p>
        </p:txBody>
      </p:sp>
      <p:sp>
        <p:nvSpPr>
          <p:cNvPr id="4" name="Text 1"/>
          <p:cNvSpPr/>
          <p:nvPr/>
        </p:nvSpPr>
        <p:spPr>
          <a:xfrm>
            <a:off x="6350198" y="4409718"/>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Un sistema web integral para la gestión digital de reservas en barberías, con integración de pagos, dashboard de métricas y experiencia de usuario moderna.</a:t>
            </a:r>
            <a:endParaRPr lang="en-US" sz="1900" dirty="0"/>
          </a:p>
        </p:txBody>
      </p:sp>
      <p:sp>
        <p:nvSpPr>
          <p:cNvPr id="5" name="Text 2"/>
          <p:cNvSpPr/>
          <p:nvPr/>
        </p:nvSpPr>
        <p:spPr>
          <a:xfrm>
            <a:off x="6350198" y="5871805"/>
            <a:ext cx="7416403" cy="631984"/>
          </a:xfrm>
          <a:prstGeom prst="rect">
            <a:avLst/>
          </a:prstGeom>
          <a:noFill/>
          <a:ln/>
        </p:spPr>
        <p:txBody>
          <a:bodyPr wrap="square" lIns="0" tIns="0" rIns="0" bIns="0" rtlCol="0" anchor="t"/>
          <a:lstStyle/>
          <a:p>
            <a:pPr marL="0" indent="0" algn="l">
              <a:lnSpc>
                <a:spcPts val="2450"/>
              </a:lnSpc>
              <a:buNone/>
            </a:pPr>
            <a:r>
              <a:rPr lang="en-US" sz="1550" b="1" dirty="0">
                <a:solidFill>
                  <a:srgbClr val="E2E6E9"/>
                </a:solidFill>
                <a:latin typeface="Merriweather" pitchFamily="34" charset="0"/>
                <a:ea typeface="Merriweather" pitchFamily="34" charset="-122"/>
                <a:cs typeface="Merriweather" pitchFamily="34" charset="-120"/>
              </a:rPr>
              <a:t>Participantes: </a:t>
            </a:r>
            <a:r>
              <a:rPr lang="en-US" sz="1550" dirty="0">
                <a:solidFill>
                  <a:srgbClr val="E2E6E9"/>
                </a:solidFill>
                <a:latin typeface="Merriweather" pitchFamily="34" charset="0"/>
                <a:ea typeface="Merriweather" pitchFamily="34" charset="-122"/>
                <a:cs typeface="Merriweather" pitchFamily="34" charset="-120"/>
              </a:rPr>
              <a:t>Benjamín Durán, Danyel Pereira y Javier Sereño.Profesor Guía: Jorge Castro</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3406" y="585430"/>
            <a:ext cx="8993624" cy="521017"/>
          </a:xfrm>
          <a:prstGeom prst="rect">
            <a:avLst/>
          </a:prstGeom>
          <a:noFill/>
          <a:ln/>
        </p:spPr>
        <p:txBody>
          <a:bodyPr wrap="none" lIns="0" tIns="0" rIns="0" bIns="0" rtlCol="0" anchor="t"/>
          <a:lstStyle/>
          <a:p>
            <a:pPr marL="0" indent="0" algn="l">
              <a:lnSpc>
                <a:spcPts val="4100"/>
              </a:lnSpc>
              <a:buNone/>
            </a:pPr>
            <a:r>
              <a:rPr lang="en-US" sz="3250" dirty="0">
                <a:solidFill>
                  <a:srgbClr val="F5F0F0"/>
                </a:solidFill>
                <a:latin typeface="Merriweather" pitchFamily="34" charset="0"/>
                <a:ea typeface="Merriweather" pitchFamily="34" charset="-122"/>
                <a:cs typeface="Merriweather" pitchFamily="34" charset="-120"/>
              </a:rPr>
              <a:t>Arquitectura del Sistema y Stack Tecnológico</a:t>
            </a:r>
            <a:endParaRPr lang="en-US" sz="3250" dirty="0"/>
          </a:p>
        </p:txBody>
      </p:sp>
      <p:sp>
        <p:nvSpPr>
          <p:cNvPr id="3" name="Text 1"/>
          <p:cNvSpPr/>
          <p:nvPr/>
        </p:nvSpPr>
        <p:spPr>
          <a:xfrm>
            <a:off x="583406" y="1439823"/>
            <a:ext cx="13463587" cy="26670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Crono Corte se basa en una arquitectura MVC robusta y un stack tecnológico moderno, garantizando escalabilidad, seguridad y una excelente experiencia de usuario.</a:t>
            </a:r>
            <a:endParaRPr lang="en-US" sz="1300" dirty="0"/>
          </a:p>
        </p:txBody>
      </p:sp>
      <p:sp>
        <p:nvSpPr>
          <p:cNvPr id="4" name="Text 2"/>
          <p:cNvSpPr/>
          <p:nvPr/>
        </p:nvSpPr>
        <p:spPr>
          <a:xfrm>
            <a:off x="583406" y="2060734"/>
            <a:ext cx="3334345" cy="416838"/>
          </a:xfrm>
          <a:prstGeom prst="rect">
            <a:avLst/>
          </a:prstGeom>
          <a:noFill/>
          <a:ln/>
        </p:spPr>
        <p:txBody>
          <a:bodyPr wrap="none" lIns="0" tIns="0" rIns="0" bIns="0" rtlCol="0" anchor="t"/>
          <a:lstStyle/>
          <a:p>
            <a:pPr marL="0" indent="0" algn="l">
              <a:lnSpc>
                <a:spcPts val="3250"/>
              </a:lnSpc>
              <a:buNone/>
            </a:pPr>
            <a:r>
              <a:rPr lang="en-US" sz="2600" dirty="0">
                <a:solidFill>
                  <a:srgbClr val="F5F0F0"/>
                </a:solidFill>
                <a:latin typeface="Merriweather" pitchFamily="34" charset="0"/>
                <a:ea typeface="Merriweather" pitchFamily="34" charset="-122"/>
                <a:cs typeface="Merriweather" pitchFamily="34" charset="-120"/>
              </a:rPr>
              <a:t>Arquitectura MVC</a:t>
            </a:r>
            <a:endParaRPr lang="en-US" sz="2600" dirty="0"/>
          </a:p>
        </p:txBody>
      </p:sp>
      <p:pic>
        <p:nvPicPr>
          <p:cNvPr id="5" name="Image 0" descr="preencoded.png"/>
          <p:cNvPicPr>
            <a:picLocks noChangeAspect="1"/>
          </p:cNvPicPr>
          <p:nvPr/>
        </p:nvPicPr>
        <p:blipFill>
          <a:blip r:embed="rId3"/>
          <a:stretch>
            <a:fillRect/>
          </a:stretch>
        </p:blipFill>
        <p:spPr>
          <a:xfrm>
            <a:off x="583406" y="2665095"/>
            <a:ext cx="6528435" cy="2987635"/>
          </a:xfrm>
          <a:prstGeom prst="rect">
            <a:avLst/>
          </a:prstGeom>
        </p:spPr>
      </p:pic>
      <p:sp>
        <p:nvSpPr>
          <p:cNvPr id="6" name="Text 3"/>
          <p:cNvSpPr/>
          <p:nvPr/>
        </p:nvSpPr>
        <p:spPr>
          <a:xfrm>
            <a:off x="5365475" y="3043760"/>
            <a:ext cx="1444122" cy="180515"/>
          </a:xfrm>
          <a:prstGeom prst="rect">
            <a:avLst/>
          </a:prstGeom>
          <a:noFill/>
          <a:ln/>
        </p:spPr>
        <p:txBody>
          <a:bodyPr wrap="none" lIns="0" tIns="0" rIns="0" bIns="0" rtlCol="0" anchor="t"/>
          <a:lstStyle/>
          <a:p>
            <a:pPr marL="0" indent="0" algn="l">
              <a:lnSpc>
                <a:spcPts val="1650"/>
              </a:lnSpc>
              <a:buNone/>
            </a:pPr>
            <a:r>
              <a:rPr lang="en-US" sz="1350" dirty="0">
                <a:solidFill>
                  <a:srgbClr val="E2E6E9"/>
                </a:solidFill>
                <a:latin typeface="Merriweather" pitchFamily="34" charset="0"/>
                <a:ea typeface="Merriweather" pitchFamily="34" charset="-122"/>
                <a:cs typeface="Merriweather" pitchFamily="34" charset="-120"/>
              </a:rPr>
              <a:t>Datos</a:t>
            </a:r>
            <a:endParaRPr lang="en-US" sz="1350" dirty="0"/>
          </a:p>
        </p:txBody>
      </p:sp>
      <p:sp>
        <p:nvSpPr>
          <p:cNvPr id="7" name="Text 4"/>
          <p:cNvSpPr/>
          <p:nvPr/>
        </p:nvSpPr>
        <p:spPr>
          <a:xfrm>
            <a:off x="5365475" y="3275622"/>
            <a:ext cx="1591743" cy="288824"/>
          </a:xfrm>
          <a:prstGeom prst="rect">
            <a:avLst/>
          </a:prstGeom>
          <a:noFill/>
          <a:ln/>
        </p:spPr>
        <p:txBody>
          <a:bodyPr wrap="square" lIns="0" tIns="0" rIns="0" bIns="0" rtlCol="0" anchor="t"/>
          <a:lstStyle/>
          <a:p>
            <a:pPr marL="0" indent="0" algn="l">
              <a:lnSpc>
                <a:spcPts val="1350"/>
              </a:lnSpc>
              <a:buNone/>
            </a:pPr>
            <a:r>
              <a:rPr lang="en-US" sz="1050" dirty="0">
                <a:solidFill>
                  <a:srgbClr val="E2E6E9"/>
                </a:solidFill>
                <a:latin typeface="Merriweather" pitchFamily="34" charset="0"/>
                <a:ea typeface="Merriweather" pitchFamily="34" charset="-122"/>
                <a:cs typeface="Merriweather" pitchFamily="34" charset="-120"/>
              </a:rPr>
              <a:t>SQLite o PostgreSQL para persistencia</a:t>
            </a:r>
            <a:endParaRPr lang="en-US" sz="1050" dirty="0"/>
          </a:p>
        </p:txBody>
      </p:sp>
      <p:sp>
        <p:nvSpPr>
          <p:cNvPr id="8" name="Text 5"/>
          <p:cNvSpPr/>
          <p:nvPr/>
        </p:nvSpPr>
        <p:spPr>
          <a:xfrm>
            <a:off x="757121" y="4025763"/>
            <a:ext cx="1444122" cy="180515"/>
          </a:xfrm>
          <a:prstGeom prst="rect">
            <a:avLst/>
          </a:prstGeom>
          <a:noFill/>
          <a:ln/>
        </p:spPr>
        <p:txBody>
          <a:bodyPr wrap="none" lIns="0" tIns="0" rIns="0" bIns="0" rtlCol="0" anchor="t"/>
          <a:lstStyle/>
          <a:p>
            <a:pPr marL="0" indent="0" algn="r">
              <a:lnSpc>
                <a:spcPts val="1650"/>
              </a:lnSpc>
              <a:buNone/>
            </a:pPr>
            <a:r>
              <a:rPr lang="en-US" sz="1350" dirty="0">
                <a:solidFill>
                  <a:srgbClr val="E2E6E9"/>
                </a:solidFill>
                <a:latin typeface="Merriweather" pitchFamily="34" charset="0"/>
                <a:ea typeface="Merriweather" pitchFamily="34" charset="-122"/>
                <a:cs typeface="Merriweather" pitchFamily="34" charset="-120"/>
              </a:rPr>
              <a:t>Lógica de negocio</a:t>
            </a:r>
            <a:endParaRPr lang="en-US" sz="1350" dirty="0"/>
          </a:p>
        </p:txBody>
      </p:sp>
      <p:sp>
        <p:nvSpPr>
          <p:cNvPr id="9" name="Text 6"/>
          <p:cNvSpPr/>
          <p:nvPr/>
        </p:nvSpPr>
        <p:spPr>
          <a:xfrm>
            <a:off x="737866" y="4257625"/>
            <a:ext cx="1463377" cy="288824"/>
          </a:xfrm>
          <a:prstGeom prst="rect">
            <a:avLst/>
          </a:prstGeom>
          <a:noFill/>
          <a:ln/>
        </p:spPr>
        <p:txBody>
          <a:bodyPr wrap="square" lIns="0" tIns="0" rIns="0" bIns="0" rtlCol="0" anchor="t"/>
          <a:lstStyle/>
          <a:p>
            <a:pPr marL="0" indent="0" algn="r">
              <a:lnSpc>
                <a:spcPts val="1350"/>
              </a:lnSpc>
              <a:buNone/>
            </a:pPr>
            <a:r>
              <a:rPr lang="en-US" sz="1050" dirty="0">
                <a:solidFill>
                  <a:srgbClr val="E2E6E9"/>
                </a:solidFill>
                <a:latin typeface="Merriweather" pitchFamily="34" charset="0"/>
                <a:ea typeface="Merriweather" pitchFamily="34" charset="-122"/>
                <a:cs typeface="Merriweather" pitchFamily="34" charset="-120"/>
              </a:rPr>
              <a:t>Django maneja los controladores y servicios</a:t>
            </a:r>
            <a:endParaRPr lang="en-US" sz="1050" dirty="0"/>
          </a:p>
        </p:txBody>
      </p:sp>
      <p:sp>
        <p:nvSpPr>
          <p:cNvPr id="10" name="Text 7"/>
          <p:cNvSpPr/>
          <p:nvPr/>
        </p:nvSpPr>
        <p:spPr>
          <a:xfrm>
            <a:off x="5365475" y="4532810"/>
            <a:ext cx="1444122" cy="180515"/>
          </a:xfrm>
          <a:prstGeom prst="rect">
            <a:avLst/>
          </a:prstGeom>
          <a:noFill/>
          <a:ln/>
        </p:spPr>
        <p:txBody>
          <a:bodyPr wrap="none" lIns="0" tIns="0" rIns="0" bIns="0" rtlCol="0" anchor="t"/>
          <a:lstStyle/>
          <a:p>
            <a:pPr marL="0" indent="0" algn="l">
              <a:lnSpc>
                <a:spcPts val="1650"/>
              </a:lnSpc>
              <a:buNone/>
            </a:pPr>
            <a:r>
              <a:rPr lang="en-US" sz="1350" dirty="0">
                <a:solidFill>
                  <a:srgbClr val="E2E6E9"/>
                </a:solidFill>
                <a:latin typeface="Merriweather" pitchFamily="34" charset="0"/>
                <a:ea typeface="Merriweather" pitchFamily="34" charset="-122"/>
                <a:cs typeface="Merriweather" pitchFamily="34" charset="-120"/>
              </a:rPr>
              <a:t>Presentación</a:t>
            </a:r>
            <a:endParaRPr lang="en-US" sz="1350" dirty="0"/>
          </a:p>
        </p:txBody>
      </p:sp>
      <p:sp>
        <p:nvSpPr>
          <p:cNvPr id="11" name="Text 8"/>
          <p:cNvSpPr/>
          <p:nvPr/>
        </p:nvSpPr>
        <p:spPr>
          <a:xfrm>
            <a:off x="5365475" y="4764672"/>
            <a:ext cx="1591743" cy="288825"/>
          </a:xfrm>
          <a:prstGeom prst="rect">
            <a:avLst/>
          </a:prstGeom>
          <a:noFill/>
          <a:ln/>
        </p:spPr>
        <p:txBody>
          <a:bodyPr wrap="square" lIns="0" tIns="0" rIns="0" bIns="0" rtlCol="0" anchor="t"/>
          <a:lstStyle/>
          <a:p>
            <a:pPr marL="0" indent="0" algn="l">
              <a:lnSpc>
                <a:spcPts val="1350"/>
              </a:lnSpc>
              <a:buNone/>
            </a:pPr>
            <a:r>
              <a:rPr lang="en-US" sz="1050" dirty="0">
                <a:solidFill>
                  <a:srgbClr val="E2E6E9"/>
                </a:solidFill>
                <a:latin typeface="Merriweather" pitchFamily="34" charset="0"/>
                <a:ea typeface="Merriweather" pitchFamily="34" charset="-122"/>
                <a:cs typeface="Merriweather" pitchFamily="34" charset="-120"/>
              </a:rPr>
              <a:t>HTML/CSS/JS para interfaz de usuario</a:t>
            </a:r>
            <a:endParaRPr lang="en-US" sz="1050" dirty="0"/>
          </a:p>
        </p:txBody>
      </p:sp>
      <p:sp>
        <p:nvSpPr>
          <p:cNvPr id="12" name="Text 9"/>
          <p:cNvSpPr/>
          <p:nvPr/>
        </p:nvSpPr>
        <p:spPr>
          <a:xfrm>
            <a:off x="583406" y="5840254"/>
            <a:ext cx="6528435" cy="53340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609DFF"/>
                </a:solidFill>
                <a:latin typeface="Merriweather" pitchFamily="34" charset="0"/>
                <a:ea typeface="Merriweather" pitchFamily="34" charset="-122"/>
                <a:cs typeface="Merriweather" pitchFamily="34" charset="-120"/>
              </a:rPr>
              <a:t>Capa de Presentación:</a:t>
            </a:r>
            <a:r>
              <a:rPr lang="en-US" sz="1300" dirty="0">
                <a:solidFill>
                  <a:srgbClr val="E2E6E9"/>
                </a:solidFill>
                <a:latin typeface="Merriweather" pitchFamily="34" charset="0"/>
                <a:ea typeface="Merriweather" pitchFamily="34" charset="-122"/>
                <a:cs typeface="Merriweather" pitchFamily="34" charset="-120"/>
              </a:rPr>
              <a:t> HTML5, CSS3 (Bootstrap), JavaScript (Litepicker, Chart.js).</a:t>
            </a:r>
            <a:endParaRPr lang="en-US" sz="1300" dirty="0"/>
          </a:p>
        </p:txBody>
      </p:sp>
      <p:sp>
        <p:nvSpPr>
          <p:cNvPr id="13" name="Text 10"/>
          <p:cNvSpPr/>
          <p:nvPr/>
        </p:nvSpPr>
        <p:spPr>
          <a:xfrm>
            <a:off x="583406" y="6431994"/>
            <a:ext cx="6528435" cy="533400"/>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609DFF"/>
                </a:solidFill>
                <a:latin typeface="Merriweather" pitchFamily="34" charset="0"/>
                <a:ea typeface="Merriweather" pitchFamily="34" charset="-122"/>
                <a:cs typeface="Merriweather" pitchFamily="34" charset="-120"/>
              </a:rPr>
              <a:t>Capa de Lógica de Negocio:</a:t>
            </a:r>
            <a:r>
              <a:rPr lang="en-US" sz="1300" dirty="0">
                <a:solidFill>
                  <a:srgbClr val="E2E6E9"/>
                </a:solidFill>
                <a:latin typeface="Merriweather" pitchFamily="34" charset="0"/>
                <a:ea typeface="Merriweather" pitchFamily="34" charset="-122"/>
                <a:cs typeface="Merriweather" pitchFamily="34" charset="-120"/>
              </a:rPr>
              <a:t> Django (Python) para vistas, formularios y servicios.</a:t>
            </a:r>
            <a:endParaRPr lang="en-US" sz="1300" dirty="0"/>
          </a:p>
        </p:txBody>
      </p:sp>
      <p:sp>
        <p:nvSpPr>
          <p:cNvPr id="14" name="Text 11"/>
          <p:cNvSpPr/>
          <p:nvPr/>
        </p:nvSpPr>
        <p:spPr>
          <a:xfrm>
            <a:off x="583406" y="7023735"/>
            <a:ext cx="6528435" cy="266700"/>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609DFF"/>
                </a:solidFill>
                <a:latin typeface="Merriweather" pitchFamily="34" charset="0"/>
                <a:ea typeface="Merriweather" pitchFamily="34" charset="-122"/>
                <a:cs typeface="Merriweather" pitchFamily="34" charset="-120"/>
              </a:rPr>
              <a:t>Capa de Datos:</a:t>
            </a:r>
            <a:r>
              <a:rPr lang="en-US" sz="1300" dirty="0">
                <a:solidFill>
                  <a:srgbClr val="E2E6E9"/>
                </a:solidFill>
                <a:latin typeface="Merriweather" pitchFamily="34" charset="0"/>
                <a:ea typeface="Merriweather" pitchFamily="34" charset="-122"/>
                <a:cs typeface="Merriweather" pitchFamily="34" charset="-120"/>
              </a:rPr>
              <a:t> Django ORM, SQLite (desarrollo), PostgreSQL (producción).</a:t>
            </a:r>
            <a:endParaRPr lang="en-US" sz="1300" dirty="0"/>
          </a:p>
        </p:txBody>
      </p:sp>
      <p:sp>
        <p:nvSpPr>
          <p:cNvPr id="15" name="Text 12"/>
          <p:cNvSpPr/>
          <p:nvPr/>
        </p:nvSpPr>
        <p:spPr>
          <a:xfrm>
            <a:off x="7526179" y="2060734"/>
            <a:ext cx="3334345" cy="416838"/>
          </a:xfrm>
          <a:prstGeom prst="rect">
            <a:avLst/>
          </a:prstGeom>
          <a:noFill/>
          <a:ln/>
        </p:spPr>
        <p:txBody>
          <a:bodyPr wrap="none" lIns="0" tIns="0" rIns="0" bIns="0" rtlCol="0" anchor="t"/>
          <a:lstStyle/>
          <a:p>
            <a:pPr marL="0" indent="0" algn="l">
              <a:lnSpc>
                <a:spcPts val="3250"/>
              </a:lnSpc>
              <a:buNone/>
            </a:pPr>
            <a:r>
              <a:rPr lang="en-US" sz="2600" dirty="0">
                <a:solidFill>
                  <a:srgbClr val="F5F0F0"/>
                </a:solidFill>
                <a:latin typeface="Merriweather" pitchFamily="34" charset="0"/>
                <a:ea typeface="Merriweather" pitchFamily="34" charset="-122"/>
                <a:cs typeface="Merriweather" pitchFamily="34" charset="-120"/>
              </a:rPr>
              <a:t>Stack Tecnológico</a:t>
            </a:r>
            <a:endParaRPr lang="en-US" sz="2600" dirty="0"/>
          </a:p>
        </p:txBody>
      </p:sp>
      <p:sp>
        <p:nvSpPr>
          <p:cNvPr id="16" name="Shape 13"/>
          <p:cNvSpPr/>
          <p:nvPr/>
        </p:nvSpPr>
        <p:spPr>
          <a:xfrm>
            <a:off x="7526179" y="2665095"/>
            <a:ext cx="6528435" cy="1072872"/>
          </a:xfrm>
          <a:prstGeom prst="roundRect">
            <a:avLst>
              <a:gd name="adj" fmla="val 6527"/>
            </a:avLst>
          </a:prstGeom>
          <a:solidFill>
            <a:srgbClr val="09151A">
              <a:alpha val="95000"/>
            </a:srgbClr>
          </a:solidFill>
          <a:ln w="22860">
            <a:solidFill>
              <a:srgbClr val="194A99"/>
            </a:solidFill>
            <a:prstDash val="solid"/>
          </a:ln>
        </p:spPr>
        <p:txBody>
          <a:bodyPr/>
          <a:lstStyle/>
          <a:p>
            <a:endParaRPr lang="es-CL"/>
          </a:p>
        </p:txBody>
      </p:sp>
      <p:sp>
        <p:nvSpPr>
          <p:cNvPr id="17" name="Text 14"/>
          <p:cNvSpPr/>
          <p:nvPr/>
        </p:nvSpPr>
        <p:spPr>
          <a:xfrm>
            <a:off x="7715726" y="2854643"/>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E2E6E9"/>
                </a:solidFill>
                <a:latin typeface="Merriweather" pitchFamily="34" charset="0"/>
                <a:ea typeface="Merriweather" pitchFamily="34" charset="-122"/>
                <a:cs typeface="Merriweather" pitchFamily="34" charset="-120"/>
              </a:rPr>
              <a:t>Backend</a:t>
            </a:r>
            <a:endParaRPr lang="en-US" sz="1600" dirty="0"/>
          </a:p>
        </p:txBody>
      </p:sp>
      <p:sp>
        <p:nvSpPr>
          <p:cNvPr id="18" name="Text 15"/>
          <p:cNvSpPr/>
          <p:nvPr/>
        </p:nvSpPr>
        <p:spPr>
          <a:xfrm>
            <a:off x="7715726" y="3281720"/>
            <a:ext cx="6149340" cy="26670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Python 3.11, Django 4.2.6, Django ORM, Django Auth.</a:t>
            </a:r>
            <a:endParaRPr lang="en-US" sz="1300" dirty="0"/>
          </a:p>
        </p:txBody>
      </p:sp>
      <p:sp>
        <p:nvSpPr>
          <p:cNvPr id="19" name="Shape 16"/>
          <p:cNvSpPr/>
          <p:nvPr/>
        </p:nvSpPr>
        <p:spPr>
          <a:xfrm>
            <a:off x="7526179" y="3904655"/>
            <a:ext cx="6528435" cy="1072872"/>
          </a:xfrm>
          <a:prstGeom prst="roundRect">
            <a:avLst>
              <a:gd name="adj" fmla="val 6527"/>
            </a:avLst>
          </a:prstGeom>
          <a:solidFill>
            <a:srgbClr val="09151A">
              <a:alpha val="95000"/>
            </a:srgbClr>
          </a:solidFill>
          <a:ln w="22860">
            <a:solidFill>
              <a:srgbClr val="194A99"/>
            </a:solidFill>
            <a:prstDash val="solid"/>
          </a:ln>
        </p:spPr>
        <p:txBody>
          <a:bodyPr/>
          <a:lstStyle/>
          <a:p>
            <a:endParaRPr lang="es-CL"/>
          </a:p>
        </p:txBody>
      </p:sp>
      <p:sp>
        <p:nvSpPr>
          <p:cNvPr id="20" name="Text 17"/>
          <p:cNvSpPr/>
          <p:nvPr/>
        </p:nvSpPr>
        <p:spPr>
          <a:xfrm>
            <a:off x="7715726" y="4094202"/>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E2E6E9"/>
                </a:solidFill>
                <a:latin typeface="Merriweather" pitchFamily="34" charset="0"/>
                <a:ea typeface="Merriweather" pitchFamily="34" charset="-122"/>
                <a:cs typeface="Merriweather" pitchFamily="34" charset="-120"/>
              </a:rPr>
              <a:t>Frontend</a:t>
            </a:r>
            <a:endParaRPr lang="en-US" sz="1600" dirty="0"/>
          </a:p>
        </p:txBody>
      </p:sp>
      <p:sp>
        <p:nvSpPr>
          <p:cNvPr id="21" name="Text 18"/>
          <p:cNvSpPr/>
          <p:nvPr/>
        </p:nvSpPr>
        <p:spPr>
          <a:xfrm>
            <a:off x="7715726" y="4521279"/>
            <a:ext cx="6149340" cy="26670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HTML5, CSS3, JavaScript, Bootstrap 5.3.3, Litepicker, Chart.js, AOS.</a:t>
            </a:r>
            <a:endParaRPr lang="en-US" sz="1300" dirty="0"/>
          </a:p>
        </p:txBody>
      </p:sp>
      <p:sp>
        <p:nvSpPr>
          <p:cNvPr id="22" name="Shape 19"/>
          <p:cNvSpPr/>
          <p:nvPr/>
        </p:nvSpPr>
        <p:spPr>
          <a:xfrm>
            <a:off x="7526179" y="5144214"/>
            <a:ext cx="6528435" cy="1072872"/>
          </a:xfrm>
          <a:prstGeom prst="roundRect">
            <a:avLst>
              <a:gd name="adj" fmla="val 6527"/>
            </a:avLst>
          </a:prstGeom>
          <a:solidFill>
            <a:srgbClr val="09151A">
              <a:alpha val="95000"/>
            </a:srgbClr>
          </a:solidFill>
          <a:ln w="22860">
            <a:solidFill>
              <a:srgbClr val="194A99"/>
            </a:solidFill>
            <a:prstDash val="solid"/>
          </a:ln>
        </p:spPr>
        <p:txBody>
          <a:bodyPr/>
          <a:lstStyle/>
          <a:p>
            <a:endParaRPr lang="es-CL"/>
          </a:p>
        </p:txBody>
      </p:sp>
      <p:sp>
        <p:nvSpPr>
          <p:cNvPr id="23" name="Text 20"/>
          <p:cNvSpPr/>
          <p:nvPr/>
        </p:nvSpPr>
        <p:spPr>
          <a:xfrm>
            <a:off x="7715726" y="5333762"/>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E2E6E9"/>
                </a:solidFill>
                <a:latin typeface="Merriweather" pitchFamily="34" charset="0"/>
                <a:ea typeface="Merriweather" pitchFamily="34" charset="-122"/>
                <a:cs typeface="Merriweather" pitchFamily="34" charset="-120"/>
              </a:rPr>
              <a:t>Integraciones</a:t>
            </a:r>
            <a:endParaRPr lang="en-US" sz="1600" dirty="0"/>
          </a:p>
        </p:txBody>
      </p:sp>
      <p:sp>
        <p:nvSpPr>
          <p:cNvPr id="24" name="Text 21"/>
          <p:cNvSpPr/>
          <p:nvPr/>
        </p:nvSpPr>
        <p:spPr>
          <a:xfrm>
            <a:off x="7715726" y="5760839"/>
            <a:ext cx="6149340" cy="26670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MercadoPago API 2.2.1 (Checkout Pro, Webhooks).</a:t>
            </a:r>
            <a:endParaRPr lang="en-US" sz="1300" dirty="0"/>
          </a:p>
        </p:txBody>
      </p:sp>
      <p:sp>
        <p:nvSpPr>
          <p:cNvPr id="25" name="Shape 22"/>
          <p:cNvSpPr/>
          <p:nvPr/>
        </p:nvSpPr>
        <p:spPr>
          <a:xfrm>
            <a:off x="7526179" y="6383774"/>
            <a:ext cx="6528435" cy="1072872"/>
          </a:xfrm>
          <a:prstGeom prst="roundRect">
            <a:avLst>
              <a:gd name="adj" fmla="val 6527"/>
            </a:avLst>
          </a:prstGeom>
          <a:solidFill>
            <a:srgbClr val="09151A">
              <a:alpha val="95000"/>
            </a:srgbClr>
          </a:solidFill>
          <a:ln w="22860">
            <a:solidFill>
              <a:srgbClr val="194A99"/>
            </a:solidFill>
            <a:prstDash val="solid"/>
          </a:ln>
        </p:spPr>
        <p:txBody>
          <a:bodyPr/>
          <a:lstStyle/>
          <a:p>
            <a:endParaRPr lang="es-CL"/>
          </a:p>
        </p:txBody>
      </p:sp>
      <p:sp>
        <p:nvSpPr>
          <p:cNvPr id="26" name="Text 23"/>
          <p:cNvSpPr/>
          <p:nvPr/>
        </p:nvSpPr>
        <p:spPr>
          <a:xfrm>
            <a:off x="7715726" y="6573322"/>
            <a:ext cx="2083951" cy="260390"/>
          </a:xfrm>
          <a:prstGeom prst="rect">
            <a:avLst/>
          </a:prstGeom>
          <a:noFill/>
          <a:ln/>
        </p:spPr>
        <p:txBody>
          <a:bodyPr wrap="none" lIns="0" tIns="0" rIns="0" bIns="0" rtlCol="0" anchor="t"/>
          <a:lstStyle/>
          <a:p>
            <a:pPr marL="0" indent="0" algn="l">
              <a:lnSpc>
                <a:spcPts val="2050"/>
              </a:lnSpc>
              <a:buNone/>
            </a:pPr>
            <a:r>
              <a:rPr lang="en-US" sz="1600" dirty="0">
                <a:solidFill>
                  <a:srgbClr val="E2E6E9"/>
                </a:solidFill>
                <a:latin typeface="Merriweather" pitchFamily="34" charset="0"/>
                <a:ea typeface="Merriweather" pitchFamily="34" charset="-122"/>
                <a:cs typeface="Merriweather" pitchFamily="34" charset="-120"/>
              </a:rPr>
              <a:t>Herramientas</a:t>
            </a:r>
            <a:endParaRPr lang="en-US" sz="1600" dirty="0"/>
          </a:p>
        </p:txBody>
      </p:sp>
      <p:sp>
        <p:nvSpPr>
          <p:cNvPr id="27" name="Text 24"/>
          <p:cNvSpPr/>
          <p:nvPr/>
        </p:nvSpPr>
        <p:spPr>
          <a:xfrm>
            <a:off x="7715726" y="7000399"/>
            <a:ext cx="6149340" cy="266700"/>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Git, GitHub, VS Code, Django Test Framework, ngrok.</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3400" y="738445"/>
            <a:ext cx="1880754" cy="467439"/>
          </a:xfrm>
          <a:prstGeom prst="rect">
            <a:avLst/>
          </a:prstGeom>
          <a:noFill/>
          <a:ln/>
        </p:spPr>
        <p:txBody>
          <a:bodyPr wrap="none" lIns="0" tIns="0" rIns="0" bIns="0" rtlCol="0" anchor="t"/>
          <a:lstStyle/>
          <a:p>
            <a:pPr marL="0" indent="0">
              <a:lnSpc>
                <a:spcPts val="3650"/>
              </a:lnSpc>
              <a:buNone/>
            </a:pPr>
            <a:r>
              <a:rPr lang="en-US" sz="4400" dirty="0">
                <a:solidFill>
                  <a:srgbClr val="F5F0F0"/>
                </a:solidFill>
                <a:latin typeface="Merriweather" pitchFamily="34" charset="0"/>
                <a:ea typeface="Merriweather" pitchFamily="34" charset="-122"/>
                <a:cs typeface="Merriweather" pitchFamily="34" charset="-120"/>
              </a:rPr>
              <a:t>Contexto</a:t>
            </a:r>
            <a:endParaRPr lang="en-US" sz="4400" dirty="0"/>
          </a:p>
        </p:txBody>
      </p:sp>
      <p:sp>
        <p:nvSpPr>
          <p:cNvPr id="3" name="Text 1"/>
          <p:cNvSpPr/>
          <p:nvPr/>
        </p:nvSpPr>
        <p:spPr>
          <a:xfrm>
            <a:off x="523401" y="1363047"/>
            <a:ext cx="13583602" cy="478393"/>
          </a:xfrm>
          <a:prstGeom prst="rect">
            <a:avLst/>
          </a:prstGeom>
          <a:noFill/>
          <a:ln/>
        </p:spPr>
        <p:txBody>
          <a:bodyPr wrap="square" lIns="0" tIns="0" rIns="0" bIns="0" rtlCol="0" anchor="t"/>
          <a:lstStyle/>
          <a:p>
            <a:pPr marL="0" indent="0">
              <a:lnSpc>
                <a:spcPts val="1850"/>
              </a:lnSpc>
              <a:buNone/>
            </a:pPr>
            <a:r>
              <a:rPr lang="en-US" dirty="0">
                <a:solidFill>
                  <a:srgbClr val="E2E6E9"/>
                </a:solidFill>
                <a:latin typeface="Merriweather" pitchFamily="34" charset="0"/>
                <a:ea typeface="Merriweather" pitchFamily="34" charset="-122"/>
                <a:cs typeface="Merriweather" pitchFamily="34" charset="-120"/>
              </a:rPr>
              <a:t>Las barberías, pilares de la estética masculina, se encuentran en una encrucijada digital. En Chile, la mayoría opera con métodos de gestión obsoletos, creando fricciones tanto para los negocios como para los clientes.</a:t>
            </a:r>
            <a:endParaRPr lang="en-US" dirty="0"/>
          </a:p>
        </p:txBody>
      </p:sp>
      <p:sp>
        <p:nvSpPr>
          <p:cNvPr id="4" name="Shape 2"/>
          <p:cNvSpPr/>
          <p:nvPr/>
        </p:nvSpPr>
        <p:spPr>
          <a:xfrm>
            <a:off x="523400" y="2147888"/>
            <a:ext cx="4428173" cy="1714143"/>
          </a:xfrm>
          <a:prstGeom prst="roundRect">
            <a:avLst>
              <a:gd name="adj" fmla="val 3665"/>
            </a:avLst>
          </a:prstGeom>
          <a:solidFill>
            <a:srgbClr val="003180"/>
          </a:solidFill>
          <a:ln w="7620">
            <a:solidFill>
              <a:srgbClr val="194A99"/>
            </a:solidFill>
            <a:prstDash val="solid"/>
          </a:ln>
        </p:spPr>
        <p:txBody>
          <a:bodyPr/>
          <a:lstStyle/>
          <a:p>
            <a:endParaRPr lang="es-CL" sz="2000"/>
          </a:p>
        </p:txBody>
      </p:sp>
      <p:sp>
        <p:nvSpPr>
          <p:cNvPr id="5" name="Shape 3"/>
          <p:cNvSpPr/>
          <p:nvPr/>
        </p:nvSpPr>
        <p:spPr>
          <a:xfrm>
            <a:off x="680562" y="2305051"/>
            <a:ext cx="448628" cy="448628"/>
          </a:xfrm>
          <a:prstGeom prst="roundRect">
            <a:avLst>
              <a:gd name="adj" fmla="val 20380105"/>
            </a:avLst>
          </a:prstGeom>
          <a:solidFill>
            <a:srgbClr val="609DFF"/>
          </a:solidFill>
          <a:ln/>
        </p:spPr>
        <p:txBody>
          <a:bodyPr/>
          <a:lstStyle/>
          <a:p>
            <a:endParaRPr lang="es-CL"/>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911" y="2428400"/>
            <a:ext cx="201811" cy="201811"/>
          </a:xfrm>
          <a:prstGeom prst="rect">
            <a:avLst/>
          </a:prstGeom>
        </p:spPr>
      </p:pic>
      <p:sp>
        <p:nvSpPr>
          <p:cNvPr id="7" name="Text 4"/>
          <p:cNvSpPr/>
          <p:nvPr/>
        </p:nvSpPr>
        <p:spPr>
          <a:xfrm>
            <a:off x="680562" y="2903221"/>
            <a:ext cx="1869638" cy="233601"/>
          </a:xfrm>
          <a:prstGeom prst="rect">
            <a:avLst/>
          </a:prstGeom>
          <a:noFill/>
          <a:ln/>
        </p:spPr>
        <p:txBody>
          <a:bodyPr wrap="none" lIns="0" tIns="0" rIns="0" bIns="0" rtlCol="0" anchor="t"/>
          <a:lstStyle/>
          <a:p>
            <a:pPr marL="0" indent="0" algn="l">
              <a:lnSpc>
                <a:spcPts val="1800"/>
              </a:lnSpc>
              <a:buNone/>
            </a:pPr>
            <a:r>
              <a:rPr lang="en-US" sz="1600" dirty="0">
                <a:solidFill>
                  <a:srgbClr val="E2E6E9"/>
                </a:solidFill>
                <a:latin typeface="Merriweather" pitchFamily="34" charset="0"/>
                <a:ea typeface="Merriweather" pitchFamily="34" charset="-122"/>
                <a:cs typeface="Merriweather" pitchFamily="34" charset="-120"/>
              </a:rPr>
              <a:t>Gestión Manual</a:t>
            </a:r>
            <a:endParaRPr lang="en-US" sz="1600" dirty="0"/>
          </a:p>
        </p:txBody>
      </p:sp>
      <p:sp>
        <p:nvSpPr>
          <p:cNvPr id="8" name="Text 5"/>
          <p:cNvSpPr/>
          <p:nvPr/>
        </p:nvSpPr>
        <p:spPr>
          <a:xfrm>
            <a:off x="680562" y="3226475"/>
            <a:ext cx="4113848" cy="478393"/>
          </a:xfrm>
          <a:prstGeom prst="rect">
            <a:avLst/>
          </a:prstGeom>
          <a:noFill/>
          <a:ln/>
        </p:spPr>
        <p:txBody>
          <a:bodyPr wrap="square" lIns="0" tIns="0" rIns="0" bIns="0" rtlCol="0" anchor="t"/>
          <a:lstStyle/>
          <a:p>
            <a:pPr marL="0" indent="0" algn="l">
              <a:lnSpc>
                <a:spcPts val="1850"/>
              </a:lnSpc>
              <a:buNone/>
            </a:pPr>
            <a:r>
              <a:rPr lang="en-US" sz="1200" dirty="0">
                <a:solidFill>
                  <a:srgbClr val="E2E6E9"/>
                </a:solidFill>
                <a:latin typeface="Merriweather" pitchFamily="34" charset="0"/>
                <a:ea typeface="Merriweather" pitchFamily="34" charset="-122"/>
                <a:cs typeface="Merriweather" pitchFamily="34" charset="-120"/>
              </a:rPr>
              <a:t>Agendas de papel, llamadas telefónicas y WhatsApp dominan la gestión de citas.</a:t>
            </a:r>
            <a:endParaRPr lang="en-US" sz="1200" dirty="0"/>
          </a:p>
        </p:txBody>
      </p:sp>
      <p:sp>
        <p:nvSpPr>
          <p:cNvPr id="9" name="Shape 6"/>
          <p:cNvSpPr/>
          <p:nvPr/>
        </p:nvSpPr>
        <p:spPr>
          <a:xfrm>
            <a:off x="5101115" y="2147888"/>
            <a:ext cx="4428173" cy="1714143"/>
          </a:xfrm>
          <a:prstGeom prst="roundRect">
            <a:avLst>
              <a:gd name="adj" fmla="val 3665"/>
            </a:avLst>
          </a:prstGeom>
          <a:solidFill>
            <a:srgbClr val="003180"/>
          </a:solidFill>
          <a:ln w="7620">
            <a:solidFill>
              <a:srgbClr val="194A99"/>
            </a:solidFill>
            <a:prstDash val="solid"/>
          </a:ln>
        </p:spPr>
        <p:txBody>
          <a:bodyPr/>
          <a:lstStyle/>
          <a:p>
            <a:endParaRPr lang="es-CL" sz="2000"/>
          </a:p>
        </p:txBody>
      </p:sp>
      <p:sp>
        <p:nvSpPr>
          <p:cNvPr id="10" name="Shape 7"/>
          <p:cNvSpPr/>
          <p:nvPr/>
        </p:nvSpPr>
        <p:spPr>
          <a:xfrm>
            <a:off x="5258277" y="2305051"/>
            <a:ext cx="448628" cy="448628"/>
          </a:xfrm>
          <a:prstGeom prst="roundRect">
            <a:avLst>
              <a:gd name="adj" fmla="val 20380105"/>
            </a:avLst>
          </a:prstGeom>
          <a:solidFill>
            <a:srgbClr val="609DFF"/>
          </a:solidFill>
          <a:ln/>
        </p:spPr>
        <p:txBody>
          <a:bodyPr/>
          <a:lstStyle/>
          <a:p>
            <a:endParaRPr lang="es-CL"/>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1626" y="2428400"/>
            <a:ext cx="201811" cy="201811"/>
          </a:xfrm>
          <a:prstGeom prst="rect">
            <a:avLst/>
          </a:prstGeom>
        </p:spPr>
      </p:pic>
      <p:sp>
        <p:nvSpPr>
          <p:cNvPr id="12" name="Text 8"/>
          <p:cNvSpPr/>
          <p:nvPr/>
        </p:nvSpPr>
        <p:spPr>
          <a:xfrm>
            <a:off x="5258277" y="2903221"/>
            <a:ext cx="1869638" cy="233601"/>
          </a:xfrm>
          <a:prstGeom prst="rect">
            <a:avLst/>
          </a:prstGeom>
          <a:noFill/>
          <a:ln/>
        </p:spPr>
        <p:txBody>
          <a:bodyPr wrap="none" lIns="0" tIns="0" rIns="0" bIns="0" rtlCol="0" anchor="t"/>
          <a:lstStyle/>
          <a:p>
            <a:pPr marL="0" indent="0" algn="l">
              <a:lnSpc>
                <a:spcPts val="1800"/>
              </a:lnSpc>
              <a:buNone/>
            </a:pPr>
            <a:r>
              <a:rPr lang="en-US" sz="1600" dirty="0">
                <a:solidFill>
                  <a:srgbClr val="E2E6E9"/>
                </a:solidFill>
                <a:latin typeface="Merriweather" pitchFamily="34" charset="0"/>
                <a:ea typeface="Merriweather" pitchFamily="34" charset="-122"/>
                <a:cs typeface="Merriweather" pitchFamily="34" charset="-120"/>
              </a:rPr>
              <a:t>Inconvenientes</a:t>
            </a:r>
            <a:endParaRPr lang="en-US" sz="1600" dirty="0"/>
          </a:p>
        </p:txBody>
      </p:sp>
      <p:sp>
        <p:nvSpPr>
          <p:cNvPr id="13" name="Text 9"/>
          <p:cNvSpPr/>
          <p:nvPr/>
        </p:nvSpPr>
        <p:spPr>
          <a:xfrm>
            <a:off x="5258277" y="3226475"/>
            <a:ext cx="4113848" cy="478393"/>
          </a:xfrm>
          <a:prstGeom prst="rect">
            <a:avLst/>
          </a:prstGeom>
          <a:noFill/>
          <a:ln/>
        </p:spPr>
        <p:txBody>
          <a:bodyPr wrap="square" lIns="0" tIns="0" rIns="0" bIns="0" rtlCol="0" anchor="t"/>
          <a:lstStyle/>
          <a:p>
            <a:pPr marL="0" indent="0" algn="l">
              <a:lnSpc>
                <a:spcPts val="1850"/>
              </a:lnSpc>
              <a:buNone/>
            </a:pPr>
            <a:r>
              <a:rPr lang="en-US" sz="1200" dirty="0">
                <a:solidFill>
                  <a:srgbClr val="E2E6E9"/>
                </a:solidFill>
                <a:latin typeface="Merriweather" pitchFamily="34" charset="0"/>
                <a:ea typeface="Merriweather" pitchFamily="34" charset="-122"/>
                <a:cs typeface="Merriweather" pitchFamily="34" charset="-120"/>
              </a:rPr>
              <a:t>Pérdida de reservas, doble agendamiento y dificultad para ver disponibilidad en tiempo real.</a:t>
            </a:r>
            <a:endParaRPr lang="en-US" sz="1200" dirty="0"/>
          </a:p>
        </p:txBody>
      </p:sp>
      <p:sp>
        <p:nvSpPr>
          <p:cNvPr id="14" name="Shape 10"/>
          <p:cNvSpPr/>
          <p:nvPr/>
        </p:nvSpPr>
        <p:spPr>
          <a:xfrm>
            <a:off x="9678830" y="2147888"/>
            <a:ext cx="4428173" cy="1714143"/>
          </a:xfrm>
          <a:prstGeom prst="roundRect">
            <a:avLst>
              <a:gd name="adj" fmla="val 3665"/>
            </a:avLst>
          </a:prstGeom>
          <a:solidFill>
            <a:srgbClr val="003180"/>
          </a:solidFill>
          <a:ln w="7620">
            <a:solidFill>
              <a:srgbClr val="194A99"/>
            </a:solidFill>
            <a:prstDash val="solid"/>
          </a:ln>
        </p:spPr>
        <p:txBody>
          <a:bodyPr/>
          <a:lstStyle/>
          <a:p>
            <a:endParaRPr lang="es-CL" sz="2000"/>
          </a:p>
        </p:txBody>
      </p:sp>
      <p:sp>
        <p:nvSpPr>
          <p:cNvPr id="15" name="Shape 11"/>
          <p:cNvSpPr/>
          <p:nvPr/>
        </p:nvSpPr>
        <p:spPr>
          <a:xfrm>
            <a:off x="9835992" y="2305051"/>
            <a:ext cx="448628" cy="448628"/>
          </a:xfrm>
          <a:prstGeom prst="roundRect">
            <a:avLst>
              <a:gd name="adj" fmla="val 20380105"/>
            </a:avLst>
          </a:prstGeom>
          <a:solidFill>
            <a:srgbClr val="609DFF"/>
          </a:solidFill>
          <a:ln/>
        </p:spPr>
        <p:txBody>
          <a:bodyPr/>
          <a:lstStyle/>
          <a:p>
            <a:endParaRPr lang="es-CL"/>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9341" y="2428400"/>
            <a:ext cx="201811" cy="201811"/>
          </a:xfrm>
          <a:prstGeom prst="rect">
            <a:avLst/>
          </a:prstGeom>
        </p:spPr>
      </p:pic>
      <p:sp>
        <p:nvSpPr>
          <p:cNvPr id="17" name="Text 12"/>
          <p:cNvSpPr/>
          <p:nvPr/>
        </p:nvSpPr>
        <p:spPr>
          <a:xfrm>
            <a:off x="9835992" y="2903221"/>
            <a:ext cx="1869638" cy="233601"/>
          </a:xfrm>
          <a:prstGeom prst="rect">
            <a:avLst/>
          </a:prstGeom>
          <a:noFill/>
          <a:ln/>
        </p:spPr>
        <p:txBody>
          <a:bodyPr wrap="none" lIns="0" tIns="0" rIns="0" bIns="0" rtlCol="0" anchor="t"/>
          <a:lstStyle/>
          <a:p>
            <a:pPr marL="0" indent="0" algn="l">
              <a:lnSpc>
                <a:spcPts val="1800"/>
              </a:lnSpc>
              <a:buNone/>
            </a:pPr>
            <a:r>
              <a:rPr lang="en-US" sz="1600" dirty="0">
                <a:solidFill>
                  <a:srgbClr val="E2E6E9"/>
                </a:solidFill>
                <a:latin typeface="Merriweather" pitchFamily="34" charset="0"/>
                <a:ea typeface="Merriweather" pitchFamily="34" charset="-122"/>
                <a:cs typeface="Merriweather" pitchFamily="34" charset="-120"/>
              </a:rPr>
              <a:t>Expectativa Digital</a:t>
            </a:r>
            <a:endParaRPr lang="en-US" sz="1600" dirty="0"/>
          </a:p>
        </p:txBody>
      </p:sp>
      <p:sp>
        <p:nvSpPr>
          <p:cNvPr id="18" name="Text 13"/>
          <p:cNvSpPr/>
          <p:nvPr/>
        </p:nvSpPr>
        <p:spPr>
          <a:xfrm>
            <a:off x="9835992" y="3226475"/>
            <a:ext cx="4113848" cy="478393"/>
          </a:xfrm>
          <a:prstGeom prst="rect">
            <a:avLst/>
          </a:prstGeom>
          <a:noFill/>
          <a:ln/>
        </p:spPr>
        <p:txBody>
          <a:bodyPr wrap="square" lIns="0" tIns="0" rIns="0" bIns="0" rtlCol="0" anchor="t"/>
          <a:lstStyle/>
          <a:p>
            <a:pPr marL="0" indent="0" algn="l">
              <a:lnSpc>
                <a:spcPts val="1850"/>
              </a:lnSpc>
              <a:buNone/>
            </a:pPr>
            <a:r>
              <a:rPr lang="en-US" sz="1200" dirty="0">
                <a:solidFill>
                  <a:srgbClr val="E2E6E9"/>
                </a:solidFill>
                <a:latin typeface="Merriweather" pitchFamily="34" charset="0"/>
                <a:ea typeface="Merriweather" pitchFamily="34" charset="-122"/>
                <a:cs typeface="Merriweather" pitchFamily="34" charset="-120"/>
              </a:rPr>
              <a:t>Los clientes modernos buscan agendar servicios de forma online, como en otros sectores.</a:t>
            </a:r>
            <a:endParaRPr lang="en-US" sz="1200" dirty="0"/>
          </a:p>
        </p:txBody>
      </p:sp>
      <p:pic>
        <p:nvPicPr>
          <p:cNvPr id="19" name="Image 3" descr="preencoded.png"/>
          <p:cNvPicPr>
            <a:picLocks noChangeAspect="1"/>
          </p:cNvPicPr>
          <p:nvPr/>
        </p:nvPicPr>
        <p:blipFill>
          <a:blip r:embed="rId9"/>
          <a:stretch>
            <a:fillRect/>
          </a:stretch>
        </p:blipFill>
        <p:spPr>
          <a:xfrm>
            <a:off x="5339715" y="3951684"/>
            <a:ext cx="3950851" cy="39508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9028" y="632341"/>
            <a:ext cx="5707618" cy="713422"/>
          </a:xfrm>
          <a:prstGeom prst="rect">
            <a:avLst/>
          </a:prstGeom>
          <a:noFill/>
          <a:ln/>
        </p:spPr>
        <p:txBody>
          <a:bodyPr wrap="none" lIns="0" tIns="0" rIns="0" bIns="0" rtlCol="0" anchor="t"/>
          <a:lstStyle/>
          <a:p>
            <a:pPr marL="0" indent="0" algn="l">
              <a:lnSpc>
                <a:spcPts val="5600"/>
              </a:lnSpc>
              <a:buNone/>
            </a:pPr>
            <a:r>
              <a:rPr lang="en-US" sz="4450" dirty="0">
                <a:solidFill>
                  <a:srgbClr val="F5F0F0"/>
                </a:solidFill>
                <a:latin typeface="Merriweather" pitchFamily="34" charset="0"/>
                <a:ea typeface="Merriweather" pitchFamily="34" charset="-122"/>
                <a:cs typeface="Merriweather" pitchFamily="34" charset="-120"/>
              </a:rPr>
              <a:t>Problema</a:t>
            </a:r>
            <a:endParaRPr lang="en-US" sz="4450" dirty="0"/>
          </a:p>
        </p:txBody>
      </p:sp>
      <p:sp>
        <p:nvSpPr>
          <p:cNvPr id="3" name="Text 1"/>
          <p:cNvSpPr/>
          <p:nvPr/>
        </p:nvSpPr>
        <p:spPr>
          <a:xfrm>
            <a:off x="799028" y="1802368"/>
            <a:ext cx="13032343" cy="730568"/>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La ausencia de un sistema de reservas digital genera una serie de desafíos operativos y financieros que impactan directamente en la rentabilidad y la experiencia del cliente.</a:t>
            </a:r>
            <a:endParaRPr lang="en-US" sz="1750" dirty="0"/>
          </a:p>
        </p:txBody>
      </p:sp>
      <p:sp>
        <p:nvSpPr>
          <p:cNvPr id="4" name="Shape 2"/>
          <p:cNvSpPr/>
          <p:nvPr/>
        </p:nvSpPr>
        <p:spPr>
          <a:xfrm>
            <a:off x="799028" y="2789753"/>
            <a:ext cx="4191952" cy="2472214"/>
          </a:xfrm>
          <a:prstGeom prst="roundRect">
            <a:avLst>
              <a:gd name="adj" fmla="val 5918"/>
            </a:avLst>
          </a:prstGeom>
          <a:solidFill>
            <a:srgbClr val="09151A">
              <a:alpha val="95000"/>
            </a:srgbClr>
          </a:solidFill>
          <a:ln w="30480">
            <a:solidFill>
              <a:srgbClr val="194A99"/>
            </a:solidFill>
            <a:prstDash val="solid"/>
          </a:ln>
        </p:spPr>
        <p:txBody>
          <a:bodyPr/>
          <a:lstStyle/>
          <a:p>
            <a:endParaRPr lang="es-CL"/>
          </a:p>
        </p:txBody>
      </p:sp>
      <p:sp>
        <p:nvSpPr>
          <p:cNvPr id="5" name="Shape 3"/>
          <p:cNvSpPr/>
          <p:nvPr/>
        </p:nvSpPr>
        <p:spPr>
          <a:xfrm>
            <a:off x="768548" y="2789753"/>
            <a:ext cx="121920" cy="2472214"/>
          </a:xfrm>
          <a:prstGeom prst="roundRect">
            <a:avLst>
              <a:gd name="adj" fmla="val 78650"/>
            </a:avLst>
          </a:prstGeom>
          <a:solidFill>
            <a:srgbClr val="609DFF"/>
          </a:solidFill>
          <a:ln/>
        </p:spPr>
        <p:txBody>
          <a:bodyPr/>
          <a:lstStyle/>
          <a:p>
            <a:endParaRPr lang="es-CL"/>
          </a:p>
        </p:txBody>
      </p:sp>
      <p:sp>
        <p:nvSpPr>
          <p:cNvPr id="6" name="Text 4"/>
          <p:cNvSpPr/>
          <p:nvPr/>
        </p:nvSpPr>
        <p:spPr>
          <a:xfrm>
            <a:off x="1149191" y="3048476"/>
            <a:ext cx="2853809" cy="356711"/>
          </a:xfrm>
          <a:prstGeom prst="rect">
            <a:avLst/>
          </a:prstGeom>
          <a:noFill/>
          <a:ln/>
        </p:spPr>
        <p:txBody>
          <a:bodyPr wrap="none" lIns="0" tIns="0" rIns="0" bIns="0" rtlCol="0" anchor="t"/>
          <a:lstStyle/>
          <a:p>
            <a:pPr marL="0" indent="0" algn="l">
              <a:lnSpc>
                <a:spcPts val="2800"/>
              </a:lnSpc>
              <a:buNone/>
            </a:pPr>
            <a:r>
              <a:rPr lang="en-US" sz="2200" dirty="0">
                <a:solidFill>
                  <a:srgbClr val="E2E6E9"/>
                </a:solidFill>
                <a:latin typeface="Merriweather" pitchFamily="34" charset="0"/>
                <a:ea typeface="Merriweather" pitchFamily="34" charset="-122"/>
                <a:cs typeface="Merriweather" pitchFamily="34" charset="-120"/>
              </a:rPr>
              <a:t>Alto "No-Show"</a:t>
            </a:r>
            <a:endParaRPr lang="en-US" sz="2200" dirty="0"/>
          </a:p>
        </p:txBody>
      </p:sp>
      <p:sp>
        <p:nvSpPr>
          <p:cNvPr id="7" name="Text 5"/>
          <p:cNvSpPr/>
          <p:nvPr/>
        </p:nvSpPr>
        <p:spPr>
          <a:xfrm>
            <a:off x="1149191" y="3542109"/>
            <a:ext cx="3583067" cy="1095851"/>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Entre un 20-30% de clientes no asisten a sus citas, impactando los ingresos.</a:t>
            </a:r>
            <a:endParaRPr lang="en-US" sz="1750" dirty="0"/>
          </a:p>
        </p:txBody>
      </p:sp>
      <p:sp>
        <p:nvSpPr>
          <p:cNvPr id="8" name="Shape 6"/>
          <p:cNvSpPr/>
          <p:nvPr/>
        </p:nvSpPr>
        <p:spPr>
          <a:xfrm>
            <a:off x="5219224" y="2789753"/>
            <a:ext cx="4191952" cy="2472214"/>
          </a:xfrm>
          <a:prstGeom prst="roundRect">
            <a:avLst>
              <a:gd name="adj" fmla="val 5918"/>
            </a:avLst>
          </a:prstGeom>
          <a:solidFill>
            <a:srgbClr val="09151A">
              <a:alpha val="95000"/>
            </a:srgbClr>
          </a:solidFill>
          <a:ln w="30480">
            <a:solidFill>
              <a:srgbClr val="194A99"/>
            </a:solidFill>
            <a:prstDash val="solid"/>
          </a:ln>
        </p:spPr>
        <p:txBody>
          <a:bodyPr/>
          <a:lstStyle/>
          <a:p>
            <a:endParaRPr lang="es-CL"/>
          </a:p>
        </p:txBody>
      </p:sp>
      <p:sp>
        <p:nvSpPr>
          <p:cNvPr id="9" name="Shape 7"/>
          <p:cNvSpPr/>
          <p:nvPr/>
        </p:nvSpPr>
        <p:spPr>
          <a:xfrm>
            <a:off x="5188744" y="2789753"/>
            <a:ext cx="121920" cy="2472214"/>
          </a:xfrm>
          <a:prstGeom prst="roundRect">
            <a:avLst>
              <a:gd name="adj" fmla="val 78650"/>
            </a:avLst>
          </a:prstGeom>
          <a:solidFill>
            <a:srgbClr val="609DFF"/>
          </a:solidFill>
          <a:ln/>
        </p:spPr>
        <p:txBody>
          <a:bodyPr/>
          <a:lstStyle/>
          <a:p>
            <a:endParaRPr lang="es-CL"/>
          </a:p>
        </p:txBody>
      </p:sp>
      <p:sp>
        <p:nvSpPr>
          <p:cNvPr id="10" name="Text 8"/>
          <p:cNvSpPr/>
          <p:nvPr/>
        </p:nvSpPr>
        <p:spPr>
          <a:xfrm>
            <a:off x="5569387" y="3048476"/>
            <a:ext cx="2853809" cy="356711"/>
          </a:xfrm>
          <a:prstGeom prst="rect">
            <a:avLst/>
          </a:prstGeom>
          <a:noFill/>
          <a:ln/>
        </p:spPr>
        <p:txBody>
          <a:bodyPr wrap="none" lIns="0" tIns="0" rIns="0" bIns="0" rtlCol="0" anchor="t"/>
          <a:lstStyle/>
          <a:p>
            <a:pPr marL="0" indent="0" algn="l">
              <a:lnSpc>
                <a:spcPts val="2800"/>
              </a:lnSpc>
              <a:buNone/>
            </a:pPr>
            <a:r>
              <a:rPr lang="en-US" sz="2200" dirty="0">
                <a:solidFill>
                  <a:srgbClr val="E2E6E9"/>
                </a:solidFill>
                <a:latin typeface="Merriweather" pitchFamily="34" charset="0"/>
                <a:ea typeface="Merriweather" pitchFamily="34" charset="-122"/>
                <a:cs typeface="Merriweather" pitchFamily="34" charset="-120"/>
              </a:rPr>
              <a:t>Pérdida de Tiempo</a:t>
            </a:r>
            <a:endParaRPr lang="en-US" sz="2200" dirty="0"/>
          </a:p>
        </p:txBody>
      </p:sp>
      <p:sp>
        <p:nvSpPr>
          <p:cNvPr id="11" name="Text 9"/>
          <p:cNvSpPr/>
          <p:nvPr/>
        </p:nvSpPr>
        <p:spPr>
          <a:xfrm>
            <a:off x="5569387" y="3542109"/>
            <a:ext cx="3583067" cy="1461135"/>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Barberos invierten valioso tiempo en confirmaciones manuales y resolución de conflictos.</a:t>
            </a:r>
            <a:endParaRPr lang="en-US" sz="1750" dirty="0"/>
          </a:p>
        </p:txBody>
      </p:sp>
      <p:sp>
        <p:nvSpPr>
          <p:cNvPr id="12" name="Shape 10"/>
          <p:cNvSpPr/>
          <p:nvPr/>
        </p:nvSpPr>
        <p:spPr>
          <a:xfrm>
            <a:off x="9639419" y="2789753"/>
            <a:ext cx="4191952" cy="2472214"/>
          </a:xfrm>
          <a:prstGeom prst="roundRect">
            <a:avLst>
              <a:gd name="adj" fmla="val 5918"/>
            </a:avLst>
          </a:prstGeom>
          <a:solidFill>
            <a:srgbClr val="09151A">
              <a:alpha val="95000"/>
            </a:srgbClr>
          </a:solidFill>
          <a:ln w="30480">
            <a:solidFill>
              <a:srgbClr val="194A99"/>
            </a:solidFill>
            <a:prstDash val="solid"/>
          </a:ln>
        </p:spPr>
        <p:txBody>
          <a:bodyPr/>
          <a:lstStyle/>
          <a:p>
            <a:endParaRPr lang="es-CL"/>
          </a:p>
        </p:txBody>
      </p:sp>
      <p:sp>
        <p:nvSpPr>
          <p:cNvPr id="13" name="Shape 11"/>
          <p:cNvSpPr/>
          <p:nvPr/>
        </p:nvSpPr>
        <p:spPr>
          <a:xfrm>
            <a:off x="9608939" y="2789753"/>
            <a:ext cx="121920" cy="2472214"/>
          </a:xfrm>
          <a:prstGeom prst="roundRect">
            <a:avLst>
              <a:gd name="adj" fmla="val 78650"/>
            </a:avLst>
          </a:prstGeom>
          <a:solidFill>
            <a:srgbClr val="609DFF"/>
          </a:solidFill>
          <a:ln/>
        </p:spPr>
        <p:txBody>
          <a:bodyPr/>
          <a:lstStyle/>
          <a:p>
            <a:endParaRPr lang="es-CL"/>
          </a:p>
        </p:txBody>
      </p:sp>
      <p:sp>
        <p:nvSpPr>
          <p:cNvPr id="14" name="Text 12"/>
          <p:cNvSpPr/>
          <p:nvPr/>
        </p:nvSpPr>
        <p:spPr>
          <a:xfrm>
            <a:off x="9989582" y="3048476"/>
            <a:ext cx="2900839" cy="356711"/>
          </a:xfrm>
          <a:prstGeom prst="rect">
            <a:avLst/>
          </a:prstGeom>
          <a:noFill/>
          <a:ln/>
        </p:spPr>
        <p:txBody>
          <a:bodyPr wrap="none" lIns="0" tIns="0" rIns="0" bIns="0" rtlCol="0" anchor="t"/>
          <a:lstStyle/>
          <a:p>
            <a:pPr marL="0" indent="0" algn="l">
              <a:lnSpc>
                <a:spcPts val="2800"/>
              </a:lnSpc>
              <a:buNone/>
            </a:pPr>
            <a:r>
              <a:rPr lang="en-US" sz="2200" dirty="0">
                <a:solidFill>
                  <a:srgbClr val="E2E6E9"/>
                </a:solidFill>
                <a:latin typeface="Merriweather" pitchFamily="34" charset="0"/>
                <a:ea typeface="Merriweather" pitchFamily="34" charset="-122"/>
                <a:cs typeface="Merriweather" pitchFamily="34" charset="-120"/>
              </a:rPr>
              <a:t>Conflictos de Horario</a:t>
            </a:r>
            <a:endParaRPr lang="en-US" sz="2200" dirty="0"/>
          </a:p>
        </p:txBody>
      </p:sp>
      <p:sp>
        <p:nvSpPr>
          <p:cNvPr id="15" name="Text 13"/>
          <p:cNvSpPr/>
          <p:nvPr/>
        </p:nvSpPr>
        <p:spPr>
          <a:xfrm>
            <a:off x="9989582" y="3542109"/>
            <a:ext cx="3583067" cy="1095851"/>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Doble agendamiento y falta de visibilidad en tiempo real afectan la operación.</a:t>
            </a:r>
            <a:endParaRPr lang="en-US" sz="1750" dirty="0"/>
          </a:p>
        </p:txBody>
      </p:sp>
      <p:sp>
        <p:nvSpPr>
          <p:cNvPr id="16" name="Shape 14"/>
          <p:cNvSpPr/>
          <p:nvPr/>
        </p:nvSpPr>
        <p:spPr>
          <a:xfrm>
            <a:off x="799028" y="5490210"/>
            <a:ext cx="4191952" cy="2106930"/>
          </a:xfrm>
          <a:prstGeom prst="roundRect">
            <a:avLst>
              <a:gd name="adj" fmla="val 6944"/>
            </a:avLst>
          </a:prstGeom>
          <a:solidFill>
            <a:srgbClr val="09151A">
              <a:alpha val="95000"/>
            </a:srgbClr>
          </a:solidFill>
          <a:ln w="30480">
            <a:solidFill>
              <a:srgbClr val="194A99"/>
            </a:solidFill>
            <a:prstDash val="solid"/>
          </a:ln>
        </p:spPr>
        <p:txBody>
          <a:bodyPr/>
          <a:lstStyle/>
          <a:p>
            <a:endParaRPr lang="es-CL"/>
          </a:p>
        </p:txBody>
      </p:sp>
      <p:sp>
        <p:nvSpPr>
          <p:cNvPr id="17" name="Shape 15"/>
          <p:cNvSpPr/>
          <p:nvPr/>
        </p:nvSpPr>
        <p:spPr>
          <a:xfrm>
            <a:off x="768548" y="5490210"/>
            <a:ext cx="121920" cy="2106930"/>
          </a:xfrm>
          <a:prstGeom prst="roundRect">
            <a:avLst>
              <a:gd name="adj" fmla="val 78650"/>
            </a:avLst>
          </a:prstGeom>
          <a:solidFill>
            <a:srgbClr val="609DFF"/>
          </a:solidFill>
          <a:ln/>
        </p:spPr>
        <p:txBody>
          <a:bodyPr/>
          <a:lstStyle/>
          <a:p>
            <a:endParaRPr lang="es-CL"/>
          </a:p>
        </p:txBody>
      </p:sp>
      <p:sp>
        <p:nvSpPr>
          <p:cNvPr id="18" name="Text 16"/>
          <p:cNvSpPr/>
          <p:nvPr/>
        </p:nvSpPr>
        <p:spPr>
          <a:xfrm>
            <a:off x="1149191" y="5748933"/>
            <a:ext cx="2853809" cy="356711"/>
          </a:xfrm>
          <a:prstGeom prst="rect">
            <a:avLst/>
          </a:prstGeom>
          <a:noFill/>
          <a:ln/>
        </p:spPr>
        <p:txBody>
          <a:bodyPr wrap="none" lIns="0" tIns="0" rIns="0" bIns="0" rtlCol="0" anchor="t"/>
          <a:lstStyle/>
          <a:p>
            <a:pPr marL="0" indent="0" algn="l">
              <a:lnSpc>
                <a:spcPts val="2800"/>
              </a:lnSpc>
              <a:buNone/>
            </a:pPr>
            <a:r>
              <a:rPr lang="en-US" sz="2200" dirty="0">
                <a:solidFill>
                  <a:srgbClr val="E2E6E9"/>
                </a:solidFill>
                <a:latin typeface="Merriweather" pitchFamily="34" charset="0"/>
                <a:ea typeface="Merriweather" pitchFamily="34" charset="-122"/>
                <a:cs typeface="Merriweather" pitchFamily="34" charset="-120"/>
              </a:rPr>
              <a:t>Falta de Datos</a:t>
            </a:r>
            <a:endParaRPr lang="en-US" sz="2200" dirty="0"/>
          </a:p>
        </p:txBody>
      </p:sp>
      <p:sp>
        <p:nvSpPr>
          <p:cNvPr id="19" name="Text 17"/>
          <p:cNvSpPr/>
          <p:nvPr/>
        </p:nvSpPr>
        <p:spPr>
          <a:xfrm>
            <a:off x="1149191" y="6242566"/>
            <a:ext cx="3583067" cy="1095851"/>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Ausencia de métricas clave para entender el negocio y tomar decisiones informadas.</a:t>
            </a:r>
            <a:endParaRPr lang="en-US" sz="1750" dirty="0"/>
          </a:p>
        </p:txBody>
      </p:sp>
      <p:sp>
        <p:nvSpPr>
          <p:cNvPr id="20" name="Shape 18"/>
          <p:cNvSpPr/>
          <p:nvPr/>
        </p:nvSpPr>
        <p:spPr>
          <a:xfrm>
            <a:off x="5219224" y="5490210"/>
            <a:ext cx="4191952" cy="2106930"/>
          </a:xfrm>
          <a:prstGeom prst="roundRect">
            <a:avLst>
              <a:gd name="adj" fmla="val 6944"/>
            </a:avLst>
          </a:prstGeom>
          <a:solidFill>
            <a:srgbClr val="09151A">
              <a:alpha val="95000"/>
            </a:srgbClr>
          </a:solidFill>
          <a:ln w="30480">
            <a:solidFill>
              <a:srgbClr val="194A99"/>
            </a:solidFill>
            <a:prstDash val="solid"/>
          </a:ln>
        </p:spPr>
        <p:txBody>
          <a:bodyPr/>
          <a:lstStyle/>
          <a:p>
            <a:endParaRPr lang="es-CL"/>
          </a:p>
        </p:txBody>
      </p:sp>
      <p:sp>
        <p:nvSpPr>
          <p:cNvPr id="21" name="Shape 19"/>
          <p:cNvSpPr/>
          <p:nvPr/>
        </p:nvSpPr>
        <p:spPr>
          <a:xfrm>
            <a:off x="5188744" y="5490210"/>
            <a:ext cx="121920" cy="2106930"/>
          </a:xfrm>
          <a:prstGeom prst="roundRect">
            <a:avLst>
              <a:gd name="adj" fmla="val 78650"/>
            </a:avLst>
          </a:prstGeom>
          <a:solidFill>
            <a:srgbClr val="609DFF"/>
          </a:solidFill>
          <a:ln/>
        </p:spPr>
        <p:txBody>
          <a:bodyPr/>
          <a:lstStyle/>
          <a:p>
            <a:endParaRPr lang="es-CL"/>
          </a:p>
        </p:txBody>
      </p:sp>
      <p:sp>
        <p:nvSpPr>
          <p:cNvPr id="22" name="Text 20"/>
          <p:cNvSpPr/>
          <p:nvPr/>
        </p:nvSpPr>
        <p:spPr>
          <a:xfrm>
            <a:off x="5569387" y="5748933"/>
            <a:ext cx="3097530" cy="356711"/>
          </a:xfrm>
          <a:prstGeom prst="rect">
            <a:avLst/>
          </a:prstGeom>
          <a:noFill/>
          <a:ln/>
        </p:spPr>
        <p:txBody>
          <a:bodyPr wrap="none" lIns="0" tIns="0" rIns="0" bIns="0" rtlCol="0" anchor="t"/>
          <a:lstStyle/>
          <a:p>
            <a:pPr marL="0" indent="0" algn="l">
              <a:lnSpc>
                <a:spcPts val="2800"/>
              </a:lnSpc>
              <a:buNone/>
            </a:pPr>
            <a:r>
              <a:rPr lang="en-US" sz="2200" dirty="0">
                <a:solidFill>
                  <a:srgbClr val="E2E6E9"/>
                </a:solidFill>
                <a:latin typeface="Merriweather" pitchFamily="34" charset="0"/>
                <a:ea typeface="Merriweather" pitchFamily="34" charset="-122"/>
                <a:cs typeface="Merriweather" pitchFamily="34" charset="-120"/>
              </a:rPr>
              <a:t>Experiencia Deficiente</a:t>
            </a:r>
            <a:endParaRPr lang="en-US" sz="2200" dirty="0"/>
          </a:p>
        </p:txBody>
      </p:sp>
      <p:sp>
        <p:nvSpPr>
          <p:cNvPr id="23" name="Text 21"/>
          <p:cNvSpPr/>
          <p:nvPr/>
        </p:nvSpPr>
        <p:spPr>
          <a:xfrm>
            <a:off x="5569387" y="6242566"/>
            <a:ext cx="3583067" cy="1095851"/>
          </a:xfrm>
          <a:prstGeom prst="rect">
            <a:avLst/>
          </a:prstGeom>
          <a:noFill/>
          <a:ln/>
        </p:spPr>
        <p:txBody>
          <a:bodyPr wrap="square" lIns="0" tIns="0" rIns="0" bIns="0" rtlCol="0" anchor="t"/>
          <a:lstStyle/>
          <a:p>
            <a:pPr marL="0" indent="0" algn="l">
              <a:lnSpc>
                <a:spcPts val="2850"/>
              </a:lnSpc>
              <a:buNone/>
            </a:pPr>
            <a:r>
              <a:rPr lang="en-US" sz="1750" dirty="0">
                <a:solidFill>
                  <a:srgbClr val="E2E6E9"/>
                </a:solidFill>
                <a:latin typeface="Merriweather" pitchFamily="34" charset="0"/>
                <a:ea typeface="Merriweather" pitchFamily="34" charset="-122"/>
                <a:cs typeface="Merriweather" pitchFamily="34" charset="-120"/>
              </a:rPr>
              <a:t>Los clientes modernos esperan la comodidad de la gestión digital.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9737" y="760928"/>
            <a:ext cx="10910411" cy="669369"/>
          </a:xfrm>
          <a:prstGeom prst="rect">
            <a:avLst/>
          </a:prstGeom>
          <a:noFill/>
          <a:ln/>
        </p:spPr>
        <p:txBody>
          <a:bodyPr wrap="none" lIns="0" tIns="0" rIns="0" bIns="0" rtlCol="0" anchor="t"/>
          <a:lstStyle/>
          <a:p>
            <a:pPr marL="0" indent="0" algn="l">
              <a:lnSpc>
                <a:spcPts val="5250"/>
              </a:lnSpc>
              <a:buNone/>
            </a:pPr>
            <a:r>
              <a:rPr lang="en-US" sz="4200" dirty="0">
                <a:solidFill>
                  <a:srgbClr val="F5F0F0"/>
                </a:solidFill>
                <a:latin typeface="Merriweather" pitchFamily="34" charset="0"/>
                <a:ea typeface="Merriweather" pitchFamily="34" charset="-122"/>
                <a:cs typeface="Merriweather" pitchFamily="34" charset="-120"/>
              </a:rPr>
              <a:t>Crono Corte: La solución digital inteligente</a:t>
            </a:r>
            <a:endParaRPr lang="en-US" sz="4200" dirty="0"/>
          </a:p>
        </p:txBody>
      </p:sp>
      <p:sp>
        <p:nvSpPr>
          <p:cNvPr id="3" name="Text 1"/>
          <p:cNvSpPr/>
          <p:nvPr/>
        </p:nvSpPr>
        <p:spPr>
          <a:xfrm>
            <a:off x="749737" y="1858685"/>
            <a:ext cx="13130927"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Nuestra plataforma web, Crono Corte, digitaliza y optimiza cada aspecto del proceso de reservas, transformando la experiencia para barberos y clientes.</a:t>
            </a:r>
            <a:endParaRPr lang="en-US" sz="16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737" y="2784991"/>
            <a:ext cx="535543" cy="535543"/>
          </a:xfrm>
          <a:prstGeom prst="rect">
            <a:avLst/>
          </a:prstGeom>
        </p:spPr>
      </p:pic>
      <p:sp>
        <p:nvSpPr>
          <p:cNvPr id="5" name="Text 2"/>
          <p:cNvSpPr/>
          <p:nvPr/>
        </p:nvSpPr>
        <p:spPr>
          <a:xfrm>
            <a:off x="1553051" y="2912150"/>
            <a:ext cx="2677835" cy="334685"/>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Reservas 24/7</a:t>
            </a:r>
            <a:endParaRPr lang="en-US" sz="2100" dirty="0"/>
          </a:p>
        </p:txBody>
      </p:sp>
      <p:sp>
        <p:nvSpPr>
          <p:cNvPr id="6" name="Text 3"/>
          <p:cNvSpPr/>
          <p:nvPr/>
        </p:nvSpPr>
        <p:spPr>
          <a:xfrm>
            <a:off x="1553051" y="3375303"/>
            <a:ext cx="5628203"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Acceso a un calendario interactivo con disponibilidad en tiempo real, desde cualquier dispositivo.</a:t>
            </a:r>
            <a:endParaRPr lang="en-US" sz="16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026" y="2784991"/>
            <a:ext cx="535543" cy="535543"/>
          </a:xfrm>
          <a:prstGeom prst="rect">
            <a:avLst/>
          </a:prstGeom>
        </p:spPr>
      </p:pic>
      <p:sp>
        <p:nvSpPr>
          <p:cNvPr id="8" name="Text 4"/>
          <p:cNvSpPr/>
          <p:nvPr/>
        </p:nvSpPr>
        <p:spPr>
          <a:xfrm>
            <a:off x="8252341" y="2912150"/>
            <a:ext cx="2677835" cy="334685"/>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Pagos Integrados</a:t>
            </a:r>
            <a:endParaRPr lang="en-US" sz="2100" dirty="0"/>
          </a:p>
        </p:txBody>
      </p:sp>
      <p:sp>
        <p:nvSpPr>
          <p:cNvPr id="9" name="Text 5"/>
          <p:cNvSpPr/>
          <p:nvPr/>
        </p:nvSpPr>
        <p:spPr>
          <a:xfrm>
            <a:off x="8252341" y="3375303"/>
            <a:ext cx="5628323"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Integración con MercadoPago para pagos anticipados, reduciendo el "no-show".</a:t>
            </a:r>
            <a:endParaRPr lang="en-US" sz="16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737" y="4489013"/>
            <a:ext cx="535543" cy="535543"/>
          </a:xfrm>
          <a:prstGeom prst="rect">
            <a:avLst/>
          </a:prstGeom>
        </p:spPr>
      </p:pic>
      <p:sp>
        <p:nvSpPr>
          <p:cNvPr id="11" name="Text 6"/>
          <p:cNvSpPr/>
          <p:nvPr/>
        </p:nvSpPr>
        <p:spPr>
          <a:xfrm>
            <a:off x="1553051" y="4616172"/>
            <a:ext cx="2947392" cy="334685"/>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Dashboard de Métricas</a:t>
            </a:r>
            <a:endParaRPr lang="en-US" sz="2100" dirty="0"/>
          </a:p>
        </p:txBody>
      </p:sp>
      <p:sp>
        <p:nvSpPr>
          <p:cNvPr id="12" name="Text 7"/>
          <p:cNvSpPr/>
          <p:nvPr/>
        </p:nvSpPr>
        <p:spPr>
          <a:xfrm>
            <a:off x="1553051" y="5079325"/>
            <a:ext cx="5628203"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Visualiza ingresos, servicios populares y horas pico para una gestión inteligente.</a:t>
            </a:r>
            <a:endParaRPr lang="en-US" sz="16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49026" y="4489013"/>
            <a:ext cx="535543" cy="535543"/>
          </a:xfrm>
          <a:prstGeom prst="rect">
            <a:avLst/>
          </a:prstGeom>
        </p:spPr>
      </p:pic>
      <p:sp>
        <p:nvSpPr>
          <p:cNvPr id="14" name="Text 8"/>
          <p:cNvSpPr/>
          <p:nvPr/>
        </p:nvSpPr>
        <p:spPr>
          <a:xfrm>
            <a:off x="8252341" y="4616172"/>
            <a:ext cx="2677835" cy="334685"/>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Diseño Adaptativo</a:t>
            </a:r>
            <a:endParaRPr lang="en-US" sz="2100" dirty="0"/>
          </a:p>
        </p:txBody>
      </p:sp>
      <p:sp>
        <p:nvSpPr>
          <p:cNvPr id="15" name="Text 9"/>
          <p:cNvSpPr/>
          <p:nvPr/>
        </p:nvSpPr>
        <p:spPr>
          <a:xfrm>
            <a:off x="8252341" y="5079325"/>
            <a:ext cx="5628323"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Interfaz moderna y responsiva, para visualización en PC o celulares.</a:t>
            </a:r>
            <a:endParaRPr lang="en-US" sz="16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737" y="6193036"/>
            <a:ext cx="535543" cy="535543"/>
          </a:xfrm>
          <a:prstGeom prst="rect">
            <a:avLst/>
          </a:prstGeom>
        </p:spPr>
      </p:pic>
      <p:sp>
        <p:nvSpPr>
          <p:cNvPr id="17" name="Text 10"/>
          <p:cNvSpPr/>
          <p:nvPr/>
        </p:nvSpPr>
        <p:spPr>
          <a:xfrm>
            <a:off x="1553051" y="6320195"/>
            <a:ext cx="2677835" cy="334685"/>
          </a:xfrm>
          <a:prstGeom prst="rect">
            <a:avLst/>
          </a:prstGeom>
          <a:noFill/>
          <a:ln/>
        </p:spPr>
        <p:txBody>
          <a:bodyPr wrap="none" lIns="0" tIns="0" rIns="0" bIns="0" rtlCol="0" anchor="t"/>
          <a:lstStyle/>
          <a:p>
            <a:pPr marL="0" indent="0" algn="l">
              <a:lnSpc>
                <a:spcPts val="2600"/>
              </a:lnSpc>
              <a:buNone/>
            </a:pPr>
            <a:r>
              <a:rPr lang="en-US" sz="2100" dirty="0">
                <a:solidFill>
                  <a:srgbClr val="E2E6E9"/>
                </a:solidFill>
                <a:latin typeface="Merriweather" pitchFamily="34" charset="0"/>
                <a:ea typeface="Merriweather" pitchFamily="34" charset="-122"/>
                <a:cs typeface="Merriweather" pitchFamily="34" charset="-120"/>
              </a:rPr>
              <a:t>Modo Oscuro</a:t>
            </a:r>
            <a:endParaRPr lang="en-US" sz="2100" dirty="0"/>
          </a:p>
        </p:txBody>
      </p:sp>
      <p:sp>
        <p:nvSpPr>
          <p:cNvPr id="18" name="Text 11"/>
          <p:cNvSpPr/>
          <p:nvPr/>
        </p:nvSpPr>
        <p:spPr>
          <a:xfrm>
            <a:off x="1553051" y="6783348"/>
            <a:ext cx="5628203" cy="685324"/>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Una experiencia visual cómoda y personalizable para el usuario.</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7438" y="463272"/>
            <a:ext cx="3267789" cy="408503"/>
          </a:xfrm>
          <a:prstGeom prst="rect">
            <a:avLst/>
          </a:prstGeom>
          <a:noFill/>
          <a:ln/>
        </p:spPr>
        <p:txBody>
          <a:bodyPr wrap="none" lIns="0" tIns="0" rIns="0" bIns="0" rtlCol="0" anchor="t"/>
          <a:lstStyle/>
          <a:p>
            <a:pPr marL="0" indent="0" algn="l">
              <a:lnSpc>
                <a:spcPts val="3200"/>
              </a:lnSpc>
              <a:buNone/>
            </a:pPr>
            <a:r>
              <a:rPr lang="en-US" sz="2550" dirty="0">
                <a:solidFill>
                  <a:srgbClr val="F5F0F0"/>
                </a:solidFill>
                <a:latin typeface="Merriweather" pitchFamily="34" charset="0"/>
                <a:ea typeface="Merriweather" pitchFamily="34" charset="-122"/>
                <a:cs typeface="Merriweather" pitchFamily="34" charset="-120"/>
              </a:rPr>
              <a:t>Público Objetivo</a:t>
            </a:r>
            <a:endParaRPr lang="en-US" sz="2550" dirty="0"/>
          </a:p>
        </p:txBody>
      </p:sp>
      <p:sp>
        <p:nvSpPr>
          <p:cNvPr id="3" name="Text 1"/>
          <p:cNvSpPr/>
          <p:nvPr/>
        </p:nvSpPr>
        <p:spPr>
          <a:xfrm>
            <a:off x="457438" y="1133118"/>
            <a:ext cx="13715524" cy="209074"/>
          </a:xfrm>
          <a:prstGeom prst="rect">
            <a:avLst/>
          </a:prstGeom>
          <a:noFill/>
          <a:ln/>
        </p:spPr>
        <p:txBody>
          <a:bodyPr wrap="none" lIns="0" tIns="0" rIns="0" bIns="0" rtlCol="0" anchor="t"/>
          <a:lstStyle/>
          <a:p>
            <a:pPr marL="0" indent="0" algn="l">
              <a:lnSpc>
                <a:spcPts val="1600"/>
              </a:lnSpc>
              <a:buNone/>
            </a:pPr>
            <a:r>
              <a:rPr lang="en-US" sz="1400" dirty="0">
                <a:solidFill>
                  <a:srgbClr val="E2E6E9"/>
                </a:solidFill>
                <a:latin typeface="Merriweather" pitchFamily="34" charset="0"/>
                <a:ea typeface="Merriweather" pitchFamily="34" charset="-122"/>
                <a:cs typeface="Merriweather" pitchFamily="34" charset="-120"/>
              </a:rPr>
              <a:t>Crono Corte está diseñado para atender las necesidades específicas de barberías y sus clientes en el dinámico mercado chileno.</a:t>
            </a:r>
            <a:endParaRPr lang="en-US" sz="1400" dirty="0"/>
          </a:p>
        </p:txBody>
      </p:sp>
      <p:sp>
        <p:nvSpPr>
          <p:cNvPr id="4" name="Text 2"/>
          <p:cNvSpPr/>
          <p:nvPr/>
        </p:nvSpPr>
        <p:spPr>
          <a:xfrm>
            <a:off x="457438" y="1619845"/>
            <a:ext cx="2614255" cy="326827"/>
          </a:xfrm>
          <a:prstGeom prst="rect">
            <a:avLst/>
          </a:prstGeom>
          <a:noFill/>
          <a:ln/>
        </p:spPr>
        <p:txBody>
          <a:bodyPr wrap="none" lIns="0" tIns="0" rIns="0" bIns="0" rtlCol="0" anchor="t"/>
          <a:lstStyle/>
          <a:p>
            <a:pPr marL="0" indent="0" algn="l">
              <a:lnSpc>
                <a:spcPts val="2550"/>
              </a:lnSpc>
              <a:buNone/>
            </a:pPr>
            <a:r>
              <a:rPr lang="en-US" sz="2050" dirty="0">
                <a:solidFill>
                  <a:srgbClr val="F5F0F0"/>
                </a:solidFill>
                <a:latin typeface="Merriweather" pitchFamily="34" charset="0"/>
                <a:ea typeface="Merriweather" pitchFamily="34" charset="-122"/>
                <a:cs typeface="Merriweather" pitchFamily="34" charset="-120"/>
              </a:rPr>
              <a:t>Barberías (Primario)</a:t>
            </a:r>
            <a:endParaRPr lang="en-US" sz="2050" dirty="0"/>
          </a:p>
        </p:txBody>
      </p:sp>
      <p:sp>
        <p:nvSpPr>
          <p:cNvPr id="5" name="Text 3"/>
          <p:cNvSpPr/>
          <p:nvPr/>
        </p:nvSpPr>
        <p:spPr>
          <a:xfrm>
            <a:off x="457438" y="2077283"/>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Pequeñas y medianas (1-5 barberos) en zonas urbanas de Chile.</a:t>
            </a:r>
            <a:endParaRPr lang="en-US" sz="1050" dirty="0"/>
          </a:p>
        </p:txBody>
      </p:sp>
      <p:sp>
        <p:nvSpPr>
          <p:cNvPr id="6" name="Text 4"/>
          <p:cNvSpPr/>
          <p:nvPr/>
        </p:nvSpPr>
        <p:spPr>
          <a:xfrm>
            <a:off x="457438" y="2332077"/>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Buscan modernizar operaciones y atraer clientela joven (18-45 años) familiarizada con la tecnología.</a:t>
            </a:r>
            <a:endParaRPr lang="en-US" sz="1050" dirty="0"/>
          </a:p>
        </p:txBody>
      </p:sp>
      <p:sp>
        <p:nvSpPr>
          <p:cNvPr id="7" name="Text 5"/>
          <p:cNvSpPr/>
          <p:nvPr/>
        </p:nvSpPr>
        <p:spPr>
          <a:xfrm>
            <a:off x="457438" y="2586871"/>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Barberos: 25-50 años, con conocimientos básicos de tecnología.</a:t>
            </a:r>
            <a:endParaRPr lang="en-US" sz="1050" dirty="0"/>
          </a:p>
        </p:txBody>
      </p:sp>
      <p:pic>
        <p:nvPicPr>
          <p:cNvPr id="8" name="Image 0" descr="preencoded.png"/>
          <p:cNvPicPr>
            <a:picLocks noChangeAspect="1"/>
          </p:cNvPicPr>
          <p:nvPr/>
        </p:nvPicPr>
        <p:blipFill>
          <a:blip r:embed="rId3"/>
          <a:stretch>
            <a:fillRect/>
          </a:stretch>
        </p:blipFill>
        <p:spPr>
          <a:xfrm>
            <a:off x="457438" y="2754197"/>
            <a:ext cx="4676180" cy="4676180"/>
          </a:xfrm>
          <a:prstGeom prst="rect">
            <a:avLst/>
          </a:prstGeom>
        </p:spPr>
      </p:pic>
      <p:sp>
        <p:nvSpPr>
          <p:cNvPr id="9" name="Text 6"/>
          <p:cNvSpPr/>
          <p:nvPr/>
        </p:nvSpPr>
        <p:spPr>
          <a:xfrm>
            <a:off x="7482245" y="1619845"/>
            <a:ext cx="3563183" cy="326827"/>
          </a:xfrm>
          <a:prstGeom prst="rect">
            <a:avLst/>
          </a:prstGeom>
          <a:noFill/>
          <a:ln/>
        </p:spPr>
        <p:txBody>
          <a:bodyPr wrap="none" lIns="0" tIns="0" rIns="0" bIns="0" rtlCol="0" anchor="t"/>
          <a:lstStyle/>
          <a:p>
            <a:pPr marL="0" indent="0" algn="l">
              <a:lnSpc>
                <a:spcPts val="2550"/>
              </a:lnSpc>
              <a:buNone/>
            </a:pPr>
            <a:r>
              <a:rPr lang="en-US" sz="2050" dirty="0">
                <a:solidFill>
                  <a:srgbClr val="F5F0F0"/>
                </a:solidFill>
                <a:latin typeface="Merriweather" pitchFamily="34" charset="0"/>
                <a:ea typeface="Merriweather" pitchFamily="34" charset="-122"/>
                <a:cs typeface="Merriweather" pitchFamily="34" charset="-120"/>
              </a:rPr>
              <a:t>Clientes finales (Secundario)</a:t>
            </a:r>
            <a:endParaRPr lang="en-US" sz="2050" dirty="0"/>
          </a:p>
        </p:txBody>
      </p:sp>
      <p:sp>
        <p:nvSpPr>
          <p:cNvPr id="10" name="Text 7"/>
          <p:cNvSpPr/>
          <p:nvPr/>
        </p:nvSpPr>
        <p:spPr>
          <a:xfrm>
            <a:off x="7482245" y="2077283"/>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18-45 años, usuarios activos de smartphones que valoran la eficiencia y la experiencia digital.</a:t>
            </a:r>
            <a:endParaRPr lang="en-US" sz="1050" dirty="0"/>
          </a:p>
        </p:txBody>
      </p:sp>
      <p:sp>
        <p:nvSpPr>
          <p:cNvPr id="11" name="Text 8"/>
          <p:cNvSpPr/>
          <p:nvPr/>
        </p:nvSpPr>
        <p:spPr>
          <a:xfrm>
            <a:off x="7482245" y="2332077"/>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Clientes que buscan comodidad y transparencia al agendar sus servicios.</a:t>
            </a:r>
            <a:endParaRPr lang="en-US" sz="1050" dirty="0"/>
          </a:p>
        </p:txBody>
      </p:sp>
      <p:sp>
        <p:nvSpPr>
          <p:cNvPr id="12" name="Text 9"/>
          <p:cNvSpPr/>
          <p:nvPr/>
        </p:nvSpPr>
        <p:spPr>
          <a:xfrm>
            <a:off x="7482245" y="2586871"/>
            <a:ext cx="6698337" cy="209074"/>
          </a:xfrm>
          <a:prstGeom prst="rect">
            <a:avLst/>
          </a:prstGeom>
          <a:noFill/>
          <a:ln/>
        </p:spPr>
        <p:txBody>
          <a:bodyPr wrap="none" lIns="0" tIns="0" rIns="0" bIns="0" rtlCol="0" anchor="t"/>
          <a:lstStyle/>
          <a:p>
            <a:pPr marL="342900" indent="-342900" algn="l">
              <a:lnSpc>
                <a:spcPts val="1600"/>
              </a:lnSpc>
              <a:buSzPct val="100000"/>
              <a:buChar char="•"/>
            </a:pPr>
            <a:r>
              <a:rPr lang="en-US" sz="1050" dirty="0">
                <a:solidFill>
                  <a:srgbClr val="E2E6E9"/>
                </a:solidFill>
                <a:latin typeface="Merriweather" pitchFamily="34" charset="0"/>
                <a:ea typeface="Merriweather" pitchFamily="34" charset="-122"/>
                <a:cs typeface="Merriweather" pitchFamily="34" charset="-120"/>
              </a:rPr>
              <a:t>Barberos independientes y cadenas que buscan centralizar su gestión.</a:t>
            </a:r>
            <a:endParaRPr lang="en-US" sz="1050" dirty="0"/>
          </a:p>
        </p:txBody>
      </p:sp>
      <p:pic>
        <p:nvPicPr>
          <p:cNvPr id="13" name="Image 1" descr="preencoded.png"/>
          <p:cNvPicPr>
            <a:picLocks noChangeAspect="1"/>
          </p:cNvPicPr>
          <p:nvPr/>
        </p:nvPicPr>
        <p:blipFill>
          <a:blip r:embed="rId4"/>
          <a:stretch>
            <a:fillRect/>
          </a:stretch>
        </p:blipFill>
        <p:spPr>
          <a:xfrm>
            <a:off x="8044125" y="2907170"/>
            <a:ext cx="4798572" cy="47985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2566154"/>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Objetivo General: Digitalización Integral para el Éxito</a:t>
            </a:r>
            <a:endParaRPr lang="en-US" sz="4850" dirty="0"/>
          </a:p>
        </p:txBody>
      </p:sp>
      <p:sp>
        <p:nvSpPr>
          <p:cNvPr id="3" name="Text 1"/>
          <p:cNvSpPr/>
          <p:nvPr/>
        </p:nvSpPr>
        <p:spPr>
          <a:xfrm>
            <a:off x="863798" y="4478893"/>
            <a:ext cx="129028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Desarrollar e implementar un sistema web integral de gestión de reservas para barberías que digitalice el proceso de agendamiento, mejore la experiencia del usuario, reduzca el índice de no-show y proporcione herramientas de análisis de negocio para la toma de decisiones informadas.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1979" y="695206"/>
            <a:ext cx="7960043" cy="1057275"/>
          </a:xfrm>
          <a:prstGeom prst="rect">
            <a:avLst/>
          </a:prstGeom>
          <a:noFill/>
          <a:ln/>
        </p:spPr>
        <p:txBody>
          <a:bodyPr wrap="square" lIns="0" tIns="0" rIns="0" bIns="0" rtlCol="0" anchor="t"/>
          <a:lstStyle/>
          <a:p>
            <a:pPr marL="0" indent="0" algn="l">
              <a:lnSpc>
                <a:spcPts val="4150"/>
              </a:lnSpc>
              <a:buNone/>
            </a:pPr>
            <a:r>
              <a:rPr lang="en-US" sz="3300" dirty="0">
                <a:solidFill>
                  <a:srgbClr val="F5F0F0"/>
                </a:solidFill>
                <a:latin typeface="Merriweather" pitchFamily="34" charset="0"/>
                <a:ea typeface="Merriweather" pitchFamily="34" charset="-122"/>
                <a:cs typeface="Merriweather" pitchFamily="34" charset="-120"/>
              </a:rPr>
              <a:t>Objetivos Específicos: Pilares de Crono Corte</a:t>
            </a:r>
            <a:endParaRPr lang="en-US" sz="3300" dirty="0"/>
          </a:p>
        </p:txBody>
      </p:sp>
      <p:sp>
        <p:nvSpPr>
          <p:cNvPr id="4" name="Text 1"/>
          <p:cNvSpPr/>
          <p:nvPr/>
        </p:nvSpPr>
        <p:spPr>
          <a:xfrm>
            <a:off x="591979" y="2006084"/>
            <a:ext cx="7960043" cy="541258"/>
          </a:xfrm>
          <a:prstGeom prst="rect">
            <a:avLst/>
          </a:prstGeom>
          <a:noFill/>
          <a:ln/>
        </p:spPr>
        <p:txBody>
          <a:bodyPr wrap="squar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Cada módulo de Crono Corte está meticulosamente diseñado para abordar los puntos críticos de la gestión de barberías.</a:t>
            </a:r>
            <a:endParaRPr lang="en-US" sz="1300" dirty="0"/>
          </a:p>
        </p:txBody>
      </p:sp>
      <p:sp>
        <p:nvSpPr>
          <p:cNvPr id="5" name="Shape 2"/>
          <p:cNvSpPr/>
          <p:nvPr/>
        </p:nvSpPr>
        <p:spPr>
          <a:xfrm>
            <a:off x="591979" y="2737604"/>
            <a:ext cx="676513" cy="1245156"/>
          </a:xfrm>
          <a:prstGeom prst="roundRect">
            <a:avLst>
              <a:gd name="adj" fmla="val 360042"/>
            </a:avLst>
          </a:prstGeom>
          <a:solidFill>
            <a:srgbClr val="003180"/>
          </a:solidFill>
          <a:ln w="7620">
            <a:solidFill>
              <a:srgbClr val="194A99"/>
            </a:solidFill>
            <a:prstDash val="solid"/>
          </a:ln>
        </p:spPr>
        <p:txBody>
          <a:bodyPr/>
          <a:lstStyle/>
          <a:p>
            <a:endParaRPr lang="es-CL"/>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434" y="3233261"/>
            <a:ext cx="253603" cy="253603"/>
          </a:xfrm>
          <a:prstGeom prst="rect">
            <a:avLst/>
          </a:prstGeom>
        </p:spPr>
      </p:pic>
      <p:sp>
        <p:nvSpPr>
          <p:cNvPr id="7" name="Text 3"/>
          <p:cNvSpPr/>
          <p:nvPr/>
        </p:nvSpPr>
        <p:spPr>
          <a:xfrm>
            <a:off x="1437561" y="2906673"/>
            <a:ext cx="2164556" cy="264319"/>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Autenticación Segura</a:t>
            </a:r>
            <a:endParaRPr lang="en-US" sz="1650" dirty="0"/>
          </a:p>
        </p:txBody>
      </p:sp>
      <p:sp>
        <p:nvSpPr>
          <p:cNvPr id="8" name="Text 4"/>
          <p:cNvSpPr/>
          <p:nvPr/>
        </p:nvSpPr>
        <p:spPr>
          <a:xfrm>
            <a:off x="1437561" y="3272433"/>
            <a:ext cx="7114461" cy="541258"/>
          </a:xfrm>
          <a:prstGeom prst="rect">
            <a:avLst/>
          </a:prstGeom>
          <a:noFill/>
          <a:ln/>
        </p:spPr>
        <p:txBody>
          <a:bodyPr wrap="squar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Diseño e implementación de roles diferenciados (Cliente, Barbero, Administrador) y privacidad de datos.</a:t>
            </a:r>
            <a:endParaRPr lang="en-US" sz="1300" dirty="0"/>
          </a:p>
        </p:txBody>
      </p:sp>
      <p:sp>
        <p:nvSpPr>
          <p:cNvPr id="9" name="Shape 5"/>
          <p:cNvSpPr/>
          <p:nvPr/>
        </p:nvSpPr>
        <p:spPr>
          <a:xfrm>
            <a:off x="591979" y="4151828"/>
            <a:ext cx="676513" cy="1014770"/>
          </a:xfrm>
          <a:prstGeom prst="roundRect">
            <a:avLst>
              <a:gd name="adj" fmla="val 360042"/>
            </a:avLst>
          </a:prstGeom>
          <a:solidFill>
            <a:srgbClr val="003180"/>
          </a:solidFill>
          <a:ln w="7620">
            <a:solidFill>
              <a:srgbClr val="194A99"/>
            </a:solidFill>
            <a:prstDash val="solid"/>
          </a:ln>
        </p:spPr>
        <p:txBody>
          <a:bodyPr/>
          <a:lstStyle/>
          <a:p>
            <a:endParaRPr lang="es-CL"/>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434" y="4532352"/>
            <a:ext cx="253603" cy="253603"/>
          </a:xfrm>
          <a:prstGeom prst="rect">
            <a:avLst/>
          </a:prstGeom>
        </p:spPr>
      </p:pic>
      <p:sp>
        <p:nvSpPr>
          <p:cNvPr id="11" name="Text 6"/>
          <p:cNvSpPr/>
          <p:nvPr/>
        </p:nvSpPr>
        <p:spPr>
          <a:xfrm>
            <a:off x="1437561" y="4320897"/>
            <a:ext cx="2114312" cy="264319"/>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Módulo de Reservas</a:t>
            </a:r>
            <a:endParaRPr lang="en-US" sz="1650" dirty="0"/>
          </a:p>
        </p:txBody>
      </p:sp>
      <p:sp>
        <p:nvSpPr>
          <p:cNvPr id="12" name="Text 7"/>
          <p:cNvSpPr/>
          <p:nvPr/>
        </p:nvSpPr>
        <p:spPr>
          <a:xfrm>
            <a:off x="1437561" y="4686657"/>
            <a:ext cx="7114461" cy="270629"/>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Calendario interactivo con visualización en tiempo real y agendamiento.</a:t>
            </a:r>
            <a:endParaRPr lang="en-US" sz="1300" dirty="0"/>
          </a:p>
        </p:txBody>
      </p:sp>
      <p:sp>
        <p:nvSpPr>
          <p:cNvPr id="13" name="Shape 8"/>
          <p:cNvSpPr/>
          <p:nvPr/>
        </p:nvSpPr>
        <p:spPr>
          <a:xfrm>
            <a:off x="591979" y="5335667"/>
            <a:ext cx="676513" cy="1014770"/>
          </a:xfrm>
          <a:prstGeom prst="roundRect">
            <a:avLst>
              <a:gd name="adj" fmla="val 360042"/>
            </a:avLst>
          </a:prstGeom>
          <a:solidFill>
            <a:srgbClr val="003180"/>
          </a:solidFill>
          <a:ln w="7620">
            <a:solidFill>
              <a:srgbClr val="194A99"/>
            </a:solidFill>
            <a:prstDash val="solid"/>
          </a:ln>
        </p:spPr>
        <p:txBody>
          <a:bodyPr/>
          <a:lstStyle/>
          <a:p>
            <a:endParaRPr lang="es-CL"/>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3434" y="5716191"/>
            <a:ext cx="253603" cy="253603"/>
          </a:xfrm>
          <a:prstGeom prst="rect">
            <a:avLst/>
          </a:prstGeom>
        </p:spPr>
      </p:pic>
      <p:sp>
        <p:nvSpPr>
          <p:cNvPr id="15" name="Text 9"/>
          <p:cNvSpPr/>
          <p:nvPr/>
        </p:nvSpPr>
        <p:spPr>
          <a:xfrm>
            <a:off x="1437561" y="5504736"/>
            <a:ext cx="2510909" cy="264319"/>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Prevención de Conflictos</a:t>
            </a:r>
            <a:endParaRPr lang="en-US" sz="1650" dirty="0"/>
          </a:p>
        </p:txBody>
      </p:sp>
      <p:sp>
        <p:nvSpPr>
          <p:cNvPr id="16" name="Text 10"/>
          <p:cNvSpPr/>
          <p:nvPr/>
        </p:nvSpPr>
        <p:spPr>
          <a:xfrm>
            <a:off x="1437561" y="5870496"/>
            <a:ext cx="7114461" cy="270629"/>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Sistema inteligente para evitar dobles reservas y gestionar horarios de trabajo.</a:t>
            </a:r>
            <a:endParaRPr lang="en-US" sz="1300" dirty="0"/>
          </a:p>
        </p:txBody>
      </p:sp>
      <p:sp>
        <p:nvSpPr>
          <p:cNvPr id="17" name="Shape 11"/>
          <p:cNvSpPr/>
          <p:nvPr/>
        </p:nvSpPr>
        <p:spPr>
          <a:xfrm>
            <a:off x="591979" y="6519505"/>
            <a:ext cx="676513" cy="1014770"/>
          </a:xfrm>
          <a:prstGeom prst="roundRect">
            <a:avLst>
              <a:gd name="adj" fmla="val 360042"/>
            </a:avLst>
          </a:prstGeom>
          <a:solidFill>
            <a:srgbClr val="003180"/>
          </a:solidFill>
          <a:ln w="7620">
            <a:solidFill>
              <a:srgbClr val="194A99"/>
            </a:solidFill>
            <a:prstDash val="solid"/>
          </a:ln>
        </p:spPr>
        <p:txBody>
          <a:bodyPr/>
          <a:lstStyle/>
          <a:p>
            <a:endParaRPr lang="es-CL"/>
          </a:p>
        </p:txBody>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434" y="6900029"/>
            <a:ext cx="253603" cy="253603"/>
          </a:xfrm>
          <a:prstGeom prst="rect">
            <a:avLst/>
          </a:prstGeom>
        </p:spPr>
      </p:pic>
      <p:sp>
        <p:nvSpPr>
          <p:cNvPr id="19" name="Text 12"/>
          <p:cNvSpPr/>
          <p:nvPr/>
        </p:nvSpPr>
        <p:spPr>
          <a:xfrm>
            <a:off x="1437561" y="6688574"/>
            <a:ext cx="2594253" cy="264319"/>
          </a:xfrm>
          <a:prstGeom prst="rect">
            <a:avLst/>
          </a:prstGeom>
          <a:noFill/>
          <a:ln/>
        </p:spPr>
        <p:txBody>
          <a:bodyPr wrap="none" lIns="0" tIns="0" rIns="0" bIns="0" rtlCol="0" anchor="t"/>
          <a:lstStyle/>
          <a:p>
            <a:pPr marL="0" indent="0" algn="l">
              <a:lnSpc>
                <a:spcPts val="2050"/>
              </a:lnSpc>
              <a:buNone/>
            </a:pPr>
            <a:r>
              <a:rPr lang="en-US" sz="1650" dirty="0">
                <a:solidFill>
                  <a:srgbClr val="E2E6E9"/>
                </a:solidFill>
                <a:latin typeface="Merriweather" pitchFamily="34" charset="0"/>
                <a:ea typeface="Merriweather" pitchFamily="34" charset="-122"/>
                <a:cs typeface="Merriweather" pitchFamily="34" charset="-120"/>
              </a:rPr>
              <a:t>Integración MercadoPago</a:t>
            </a:r>
            <a:endParaRPr lang="en-US" sz="1650" dirty="0"/>
          </a:p>
        </p:txBody>
      </p:sp>
      <p:sp>
        <p:nvSpPr>
          <p:cNvPr id="20" name="Text 13"/>
          <p:cNvSpPr/>
          <p:nvPr/>
        </p:nvSpPr>
        <p:spPr>
          <a:xfrm>
            <a:off x="1437561" y="7054334"/>
            <a:ext cx="7114461" cy="270629"/>
          </a:xfrm>
          <a:prstGeom prst="rect">
            <a:avLst/>
          </a:prstGeom>
          <a:noFill/>
          <a:ln/>
        </p:spPr>
        <p:txBody>
          <a:bodyPr wrap="none" lIns="0" tIns="0" rIns="0" bIns="0" rtlCol="0" anchor="t"/>
          <a:lstStyle/>
          <a:p>
            <a:pPr marL="0" indent="0" algn="l">
              <a:lnSpc>
                <a:spcPts val="2100"/>
              </a:lnSpc>
              <a:buNone/>
            </a:pPr>
            <a:r>
              <a:rPr lang="en-US" sz="1300" dirty="0">
                <a:solidFill>
                  <a:srgbClr val="E2E6E9"/>
                </a:solidFill>
                <a:latin typeface="Merriweather" pitchFamily="34" charset="0"/>
                <a:ea typeface="Merriweather" pitchFamily="34" charset="-122"/>
                <a:cs typeface="Merriweather" pitchFamily="34" charset="-120"/>
              </a:rPr>
              <a:t>Habilitar pagos anticipados para reducir el "no-show" y optimizar el flujo de caja.</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7796" y="543520"/>
            <a:ext cx="7761208" cy="1234678"/>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Objetivos Específicos (Continuación)</a:t>
            </a:r>
            <a:endParaRPr lang="en-US" sz="3850" dirty="0"/>
          </a:p>
        </p:txBody>
      </p:sp>
      <p:sp>
        <p:nvSpPr>
          <p:cNvPr id="4" name="Text 1"/>
          <p:cNvSpPr/>
          <p:nvPr/>
        </p:nvSpPr>
        <p:spPr>
          <a:xfrm>
            <a:off x="6177796" y="2074426"/>
            <a:ext cx="7761208" cy="63198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Completando nuestra visión, estos objetivos aseguran una plataforma robusta y fácil de usar.</a:t>
            </a:r>
            <a:endParaRPr lang="en-US" sz="1550" dirty="0"/>
          </a:p>
        </p:txBody>
      </p:sp>
      <p:sp>
        <p:nvSpPr>
          <p:cNvPr id="5" name="Shape 2"/>
          <p:cNvSpPr/>
          <p:nvPr/>
        </p:nvSpPr>
        <p:spPr>
          <a:xfrm>
            <a:off x="6177796" y="2928580"/>
            <a:ext cx="790218" cy="1454110"/>
          </a:xfrm>
          <a:prstGeom prst="roundRect">
            <a:avLst>
              <a:gd name="adj" fmla="val 360002"/>
            </a:avLst>
          </a:prstGeom>
          <a:solidFill>
            <a:srgbClr val="003180"/>
          </a:solidFill>
          <a:ln w="7620">
            <a:solidFill>
              <a:srgbClr val="194A99"/>
            </a:solidFill>
            <a:prstDash val="solid"/>
          </a:ln>
        </p:spPr>
        <p:txBody>
          <a:bodyPr/>
          <a:lstStyle/>
          <a:p>
            <a:endParaRPr lang="es-CL"/>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4732" y="3507462"/>
            <a:ext cx="296228" cy="296228"/>
          </a:xfrm>
          <a:prstGeom prst="rect">
            <a:avLst/>
          </a:prstGeom>
        </p:spPr>
      </p:pic>
      <p:sp>
        <p:nvSpPr>
          <p:cNvPr id="7" name="Text 3"/>
          <p:cNvSpPr/>
          <p:nvPr/>
        </p:nvSpPr>
        <p:spPr>
          <a:xfrm>
            <a:off x="7165538" y="3126105"/>
            <a:ext cx="2632353" cy="308610"/>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Dashboard Interactivo</a:t>
            </a:r>
            <a:endParaRPr lang="en-US" sz="1900" dirty="0"/>
          </a:p>
        </p:txBody>
      </p:sp>
      <p:sp>
        <p:nvSpPr>
          <p:cNvPr id="8" name="Text 4"/>
          <p:cNvSpPr/>
          <p:nvPr/>
        </p:nvSpPr>
        <p:spPr>
          <a:xfrm>
            <a:off x="7165538" y="3553182"/>
            <a:ext cx="6773466" cy="63198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Métricas de negocio con visualizaciones gráficas para la toma de decisiones.</a:t>
            </a:r>
            <a:endParaRPr lang="en-US" sz="1550" dirty="0"/>
          </a:p>
        </p:txBody>
      </p:sp>
      <p:sp>
        <p:nvSpPr>
          <p:cNvPr id="9" name="Shape 5"/>
          <p:cNvSpPr/>
          <p:nvPr/>
        </p:nvSpPr>
        <p:spPr>
          <a:xfrm>
            <a:off x="6177796" y="4580215"/>
            <a:ext cx="790218" cy="1454110"/>
          </a:xfrm>
          <a:prstGeom prst="roundRect">
            <a:avLst>
              <a:gd name="adj" fmla="val 360002"/>
            </a:avLst>
          </a:prstGeom>
          <a:solidFill>
            <a:srgbClr val="003180"/>
          </a:solidFill>
          <a:ln w="7620">
            <a:solidFill>
              <a:srgbClr val="194A99"/>
            </a:solidFill>
            <a:prstDash val="solid"/>
          </a:ln>
        </p:spPr>
        <p:txBody>
          <a:bodyPr/>
          <a:lstStyle/>
          <a:p>
            <a:endParaRPr lang="es-CL"/>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4732" y="5159097"/>
            <a:ext cx="296228" cy="296228"/>
          </a:xfrm>
          <a:prstGeom prst="rect">
            <a:avLst/>
          </a:prstGeom>
        </p:spPr>
      </p:pic>
      <p:sp>
        <p:nvSpPr>
          <p:cNvPr id="11" name="Text 6"/>
          <p:cNvSpPr/>
          <p:nvPr/>
        </p:nvSpPr>
        <p:spPr>
          <a:xfrm>
            <a:off x="7165538" y="4777740"/>
            <a:ext cx="3691057" cy="308610"/>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Interfaz Moderna y Responsiva</a:t>
            </a:r>
            <a:endParaRPr lang="en-US" sz="1900" dirty="0"/>
          </a:p>
        </p:txBody>
      </p:sp>
      <p:sp>
        <p:nvSpPr>
          <p:cNvPr id="12" name="Text 7"/>
          <p:cNvSpPr/>
          <p:nvPr/>
        </p:nvSpPr>
        <p:spPr>
          <a:xfrm>
            <a:off x="7165538" y="5204817"/>
            <a:ext cx="6773466" cy="63198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Diseño intuitivo y adaptativo para una experiencia de usuario excepcional en cualquier dispositivo.</a:t>
            </a:r>
            <a:endParaRPr lang="en-US" sz="1550" dirty="0"/>
          </a:p>
        </p:txBody>
      </p:sp>
      <p:sp>
        <p:nvSpPr>
          <p:cNvPr id="13" name="Shape 8"/>
          <p:cNvSpPr/>
          <p:nvPr/>
        </p:nvSpPr>
        <p:spPr>
          <a:xfrm>
            <a:off x="6177796" y="6231850"/>
            <a:ext cx="790218" cy="1454110"/>
          </a:xfrm>
          <a:prstGeom prst="roundRect">
            <a:avLst>
              <a:gd name="adj" fmla="val 360002"/>
            </a:avLst>
          </a:prstGeom>
          <a:solidFill>
            <a:srgbClr val="003180"/>
          </a:solidFill>
          <a:ln w="7620">
            <a:solidFill>
              <a:srgbClr val="194A99"/>
            </a:solidFill>
            <a:prstDash val="solid"/>
          </a:ln>
        </p:spPr>
        <p:txBody>
          <a:bodyPr/>
          <a:lstStyle/>
          <a:p>
            <a:endParaRPr lang="es-CL"/>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4732" y="6810732"/>
            <a:ext cx="296228" cy="296228"/>
          </a:xfrm>
          <a:prstGeom prst="rect">
            <a:avLst/>
          </a:prstGeom>
        </p:spPr>
      </p:pic>
      <p:sp>
        <p:nvSpPr>
          <p:cNvPr id="15" name="Text 9"/>
          <p:cNvSpPr/>
          <p:nvPr/>
        </p:nvSpPr>
        <p:spPr>
          <a:xfrm>
            <a:off x="7165538" y="6429375"/>
            <a:ext cx="3725228" cy="308610"/>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Gestión de Barberos y Servicios</a:t>
            </a:r>
            <a:endParaRPr lang="en-US" sz="1900" dirty="0"/>
          </a:p>
        </p:txBody>
      </p:sp>
      <p:sp>
        <p:nvSpPr>
          <p:cNvPr id="16" name="Text 10"/>
          <p:cNvSpPr/>
          <p:nvPr/>
        </p:nvSpPr>
        <p:spPr>
          <a:xfrm>
            <a:off x="7165538" y="6856452"/>
            <a:ext cx="6773466" cy="63198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Configuración flexible de horarios, precios, duraciones y especialidades de cada barbero.</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8043" y="422672"/>
            <a:ext cx="5038011" cy="480417"/>
          </a:xfrm>
          <a:prstGeom prst="rect">
            <a:avLst/>
          </a:prstGeom>
          <a:noFill/>
          <a:ln/>
        </p:spPr>
        <p:txBody>
          <a:bodyPr wrap="none" lIns="0" tIns="0" rIns="0" bIns="0" rtlCol="0" anchor="t"/>
          <a:lstStyle/>
          <a:p>
            <a:pPr marL="0" indent="0" algn="l">
              <a:lnSpc>
                <a:spcPts val="3750"/>
              </a:lnSpc>
              <a:buNone/>
            </a:pPr>
            <a:r>
              <a:rPr lang="en-US" sz="3000" dirty="0">
                <a:solidFill>
                  <a:srgbClr val="F5F0F0"/>
                </a:solidFill>
                <a:latin typeface="Merriweather" pitchFamily="34" charset="0"/>
                <a:ea typeface="Merriweather" pitchFamily="34" charset="-122"/>
                <a:cs typeface="Merriweather" pitchFamily="34" charset="-120"/>
              </a:rPr>
              <a:t>Metodología y Cronograma</a:t>
            </a:r>
            <a:endParaRPr lang="en-US" sz="3000" dirty="0"/>
          </a:p>
        </p:txBody>
      </p:sp>
      <p:sp>
        <p:nvSpPr>
          <p:cNvPr id="3" name="Text 1"/>
          <p:cNvSpPr/>
          <p:nvPr/>
        </p:nvSpPr>
        <p:spPr>
          <a:xfrm>
            <a:off x="538043" y="1210508"/>
            <a:ext cx="13554313" cy="24586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Nuestro proyecto sigue una metodología ágil iterativa, dividida en fases clave para asegurar un desarrollo eficiente y de alta calidad en 14 semanas.</a:t>
            </a:r>
            <a:endParaRPr lang="en-US" sz="1200" dirty="0"/>
          </a:p>
        </p:txBody>
      </p:sp>
      <p:sp>
        <p:nvSpPr>
          <p:cNvPr id="4" name="Shape 2"/>
          <p:cNvSpPr/>
          <p:nvPr/>
        </p:nvSpPr>
        <p:spPr>
          <a:xfrm>
            <a:off x="7303770" y="1629251"/>
            <a:ext cx="22860" cy="6180534"/>
          </a:xfrm>
          <a:prstGeom prst="roundRect">
            <a:avLst>
              <a:gd name="adj" fmla="val 282463"/>
            </a:avLst>
          </a:prstGeom>
          <a:solidFill>
            <a:srgbClr val="194A99"/>
          </a:solidFill>
          <a:ln/>
        </p:spPr>
        <p:txBody>
          <a:bodyPr/>
          <a:lstStyle/>
          <a:p>
            <a:endParaRPr lang="es-CL"/>
          </a:p>
        </p:txBody>
      </p:sp>
      <p:sp>
        <p:nvSpPr>
          <p:cNvPr id="5" name="Shape 3"/>
          <p:cNvSpPr/>
          <p:nvPr/>
        </p:nvSpPr>
        <p:spPr>
          <a:xfrm>
            <a:off x="6703993" y="1790700"/>
            <a:ext cx="461129" cy="22860"/>
          </a:xfrm>
          <a:prstGeom prst="roundRect">
            <a:avLst>
              <a:gd name="adj" fmla="val 282463"/>
            </a:avLst>
          </a:prstGeom>
          <a:solidFill>
            <a:srgbClr val="194A99"/>
          </a:solidFill>
          <a:ln/>
        </p:spPr>
        <p:txBody>
          <a:bodyPr/>
          <a:lstStyle/>
          <a:p>
            <a:endParaRPr lang="es-CL"/>
          </a:p>
        </p:txBody>
      </p:sp>
      <p:sp>
        <p:nvSpPr>
          <p:cNvPr id="6" name="Shape 4"/>
          <p:cNvSpPr/>
          <p:nvPr/>
        </p:nvSpPr>
        <p:spPr>
          <a:xfrm>
            <a:off x="7142262" y="1629251"/>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7" name="Text 5"/>
          <p:cNvSpPr/>
          <p:nvPr/>
        </p:nvSpPr>
        <p:spPr>
          <a:xfrm>
            <a:off x="7199888" y="1658005"/>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1</a:t>
            </a:r>
            <a:endParaRPr lang="en-US" sz="1800" dirty="0"/>
          </a:p>
        </p:txBody>
      </p:sp>
      <p:sp>
        <p:nvSpPr>
          <p:cNvPr id="8" name="Text 6"/>
          <p:cNvSpPr/>
          <p:nvPr/>
        </p:nvSpPr>
        <p:spPr>
          <a:xfrm>
            <a:off x="3735110" y="1681996"/>
            <a:ext cx="2811423" cy="240149"/>
          </a:xfrm>
          <a:prstGeom prst="rect">
            <a:avLst/>
          </a:prstGeom>
          <a:noFill/>
          <a:ln/>
        </p:spPr>
        <p:txBody>
          <a:bodyPr wrap="none" lIns="0" tIns="0" rIns="0" bIns="0" rtlCol="0" anchor="t"/>
          <a:lstStyle/>
          <a:p>
            <a:pPr marL="0" indent="0" algn="r">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Semanas 1-2: Análisis y Diseño</a:t>
            </a:r>
            <a:endParaRPr lang="en-US" sz="1500" dirty="0"/>
          </a:p>
        </p:txBody>
      </p:sp>
      <p:sp>
        <p:nvSpPr>
          <p:cNvPr id="9" name="Text 7"/>
          <p:cNvSpPr/>
          <p:nvPr/>
        </p:nvSpPr>
        <p:spPr>
          <a:xfrm>
            <a:off x="538043" y="2014299"/>
            <a:ext cx="6008489" cy="245864"/>
          </a:xfrm>
          <a:prstGeom prst="rect">
            <a:avLst/>
          </a:prstGeom>
          <a:noFill/>
          <a:ln/>
        </p:spPr>
        <p:txBody>
          <a:bodyPr wrap="none" lIns="0" tIns="0" rIns="0" bIns="0" rtlCol="0" anchor="t"/>
          <a:lstStyle/>
          <a:p>
            <a:pPr marL="0" indent="0" algn="r">
              <a:lnSpc>
                <a:spcPts val="1900"/>
              </a:lnSpc>
              <a:buNone/>
            </a:pPr>
            <a:r>
              <a:rPr lang="en-US" sz="1200" dirty="0">
                <a:solidFill>
                  <a:srgbClr val="E2E6E9"/>
                </a:solidFill>
                <a:latin typeface="Merriweather" pitchFamily="34" charset="0"/>
                <a:ea typeface="Merriweather" pitchFamily="34" charset="-122"/>
                <a:cs typeface="Merriweather" pitchFamily="34" charset="-120"/>
              </a:rPr>
              <a:t>Investigación, requisitos, diseño de base de datos, wireframes y arquitectura.</a:t>
            </a:r>
            <a:endParaRPr lang="en-US" sz="1200" dirty="0"/>
          </a:p>
        </p:txBody>
      </p:sp>
      <p:sp>
        <p:nvSpPr>
          <p:cNvPr id="10" name="Shape 8"/>
          <p:cNvSpPr/>
          <p:nvPr/>
        </p:nvSpPr>
        <p:spPr>
          <a:xfrm>
            <a:off x="7465278" y="2713077"/>
            <a:ext cx="461129" cy="22860"/>
          </a:xfrm>
          <a:prstGeom prst="roundRect">
            <a:avLst>
              <a:gd name="adj" fmla="val 282463"/>
            </a:avLst>
          </a:prstGeom>
          <a:solidFill>
            <a:srgbClr val="194A99"/>
          </a:solidFill>
          <a:ln/>
        </p:spPr>
        <p:txBody>
          <a:bodyPr/>
          <a:lstStyle/>
          <a:p>
            <a:endParaRPr lang="es-CL"/>
          </a:p>
        </p:txBody>
      </p:sp>
      <p:sp>
        <p:nvSpPr>
          <p:cNvPr id="11" name="Shape 9"/>
          <p:cNvSpPr/>
          <p:nvPr/>
        </p:nvSpPr>
        <p:spPr>
          <a:xfrm>
            <a:off x="7142262" y="2551628"/>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12" name="Text 10"/>
          <p:cNvSpPr/>
          <p:nvPr/>
        </p:nvSpPr>
        <p:spPr>
          <a:xfrm>
            <a:off x="7199888" y="2580382"/>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2</a:t>
            </a:r>
            <a:endParaRPr lang="en-US" sz="1800" dirty="0"/>
          </a:p>
        </p:txBody>
      </p:sp>
      <p:sp>
        <p:nvSpPr>
          <p:cNvPr id="13" name="Text 11"/>
          <p:cNvSpPr/>
          <p:nvPr/>
        </p:nvSpPr>
        <p:spPr>
          <a:xfrm>
            <a:off x="8083867" y="2604373"/>
            <a:ext cx="3074670" cy="240149"/>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Semanas 3-5: Desarrollo Backend</a:t>
            </a:r>
            <a:endParaRPr lang="en-US" sz="1500" dirty="0"/>
          </a:p>
        </p:txBody>
      </p:sp>
      <p:sp>
        <p:nvSpPr>
          <p:cNvPr id="14" name="Text 12"/>
          <p:cNvSpPr/>
          <p:nvPr/>
        </p:nvSpPr>
        <p:spPr>
          <a:xfrm>
            <a:off x="8083867" y="2936677"/>
            <a:ext cx="6008489" cy="24586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Configuración Django, modelos de datos, autenticación, lógica de negocio y APIs.</a:t>
            </a:r>
            <a:endParaRPr lang="en-US" sz="1200" dirty="0"/>
          </a:p>
        </p:txBody>
      </p:sp>
      <p:sp>
        <p:nvSpPr>
          <p:cNvPr id="15" name="Shape 13"/>
          <p:cNvSpPr/>
          <p:nvPr/>
        </p:nvSpPr>
        <p:spPr>
          <a:xfrm>
            <a:off x="6703993" y="3508058"/>
            <a:ext cx="461129" cy="22860"/>
          </a:xfrm>
          <a:prstGeom prst="roundRect">
            <a:avLst>
              <a:gd name="adj" fmla="val 282463"/>
            </a:avLst>
          </a:prstGeom>
          <a:solidFill>
            <a:srgbClr val="194A99"/>
          </a:solidFill>
          <a:ln/>
        </p:spPr>
        <p:txBody>
          <a:bodyPr/>
          <a:lstStyle/>
          <a:p>
            <a:endParaRPr lang="es-CL"/>
          </a:p>
        </p:txBody>
      </p:sp>
      <p:sp>
        <p:nvSpPr>
          <p:cNvPr id="16" name="Shape 14"/>
          <p:cNvSpPr/>
          <p:nvPr/>
        </p:nvSpPr>
        <p:spPr>
          <a:xfrm>
            <a:off x="7142262" y="3346609"/>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17" name="Text 15"/>
          <p:cNvSpPr/>
          <p:nvPr/>
        </p:nvSpPr>
        <p:spPr>
          <a:xfrm>
            <a:off x="7199888" y="3375362"/>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3</a:t>
            </a:r>
            <a:endParaRPr lang="en-US" sz="1800" dirty="0"/>
          </a:p>
        </p:txBody>
      </p:sp>
      <p:sp>
        <p:nvSpPr>
          <p:cNvPr id="18" name="Text 16"/>
          <p:cNvSpPr/>
          <p:nvPr/>
        </p:nvSpPr>
        <p:spPr>
          <a:xfrm>
            <a:off x="3402449" y="3399353"/>
            <a:ext cx="3144083" cy="240149"/>
          </a:xfrm>
          <a:prstGeom prst="rect">
            <a:avLst/>
          </a:prstGeom>
          <a:noFill/>
          <a:ln/>
        </p:spPr>
        <p:txBody>
          <a:bodyPr wrap="none" lIns="0" tIns="0" rIns="0" bIns="0" rtlCol="0" anchor="t"/>
          <a:lstStyle/>
          <a:p>
            <a:pPr marL="0" indent="0" algn="r">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Semanas 6-8: Desarrollo Frontend</a:t>
            </a:r>
            <a:endParaRPr lang="en-US" sz="1500" dirty="0"/>
          </a:p>
        </p:txBody>
      </p:sp>
      <p:sp>
        <p:nvSpPr>
          <p:cNvPr id="19" name="Text 17"/>
          <p:cNvSpPr/>
          <p:nvPr/>
        </p:nvSpPr>
        <p:spPr>
          <a:xfrm>
            <a:off x="538043" y="3731657"/>
            <a:ext cx="6008489" cy="245864"/>
          </a:xfrm>
          <a:prstGeom prst="rect">
            <a:avLst/>
          </a:prstGeom>
          <a:noFill/>
          <a:ln/>
        </p:spPr>
        <p:txBody>
          <a:bodyPr wrap="none" lIns="0" tIns="0" rIns="0" bIns="0" rtlCol="0" anchor="t"/>
          <a:lstStyle/>
          <a:p>
            <a:pPr marL="0" indent="0" algn="r">
              <a:lnSpc>
                <a:spcPts val="1900"/>
              </a:lnSpc>
              <a:buNone/>
            </a:pPr>
            <a:r>
              <a:rPr lang="en-US" sz="1200" dirty="0">
                <a:solidFill>
                  <a:srgbClr val="E2E6E9"/>
                </a:solidFill>
                <a:latin typeface="Merriweather" pitchFamily="34" charset="0"/>
                <a:ea typeface="Merriweather" pitchFamily="34" charset="-122"/>
                <a:cs typeface="Merriweather" pitchFamily="34" charset="-120"/>
              </a:rPr>
              <a:t>Templates HTML, CSS, JavaScript, formularios y responsive design.</a:t>
            </a:r>
            <a:endParaRPr lang="en-US" sz="1200" dirty="0"/>
          </a:p>
        </p:txBody>
      </p:sp>
      <p:sp>
        <p:nvSpPr>
          <p:cNvPr id="20" name="Shape 18"/>
          <p:cNvSpPr/>
          <p:nvPr/>
        </p:nvSpPr>
        <p:spPr>
          <a:xfrm>
            <a:off x="7465278" y="4303157"/>
            <a:ext cx="461129" cy="22860"/>
          </a:xfrm>
          <a:prstGeom prst="roundRect">
            <a:avLst>
              <a:gd name="adj" fmla="val 282463"/>
            </a:avLst>
          </a:prstGeom>
          <a:solidFill>
            <a:srgbClr val="194A99"/>
          </a:solidFill>
          <a:ln/>
        </p:spPr>
        <p:txBody>
          <a:bodyPr/>
          <a:lstStyle/>
          <a:p>
            <a:endParaRPr lang="es-CL"/>
          </a:p>
        </p:txBody>
      </p:sp>
      <p:sp>
        <p:nvSpPr>
          <p:cNvPr id="21" name="Shape 19"/>
          <p:cNvSpPr/>
          <p:nvPr/>
        </p:nvSpPr>
        <p:spPr>
          <a:xfrm>
            <a:off x="7142262" y="4141708"/>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22" name="Text 20"/>
          <p:cNvSpPr/>
          <p:nvPr/>
        </p:nvSpPr>
        <p:spPr>
          <a:xfrm>
            <a:off x="7199888" y="4170462"/>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4</a:t>
            </a:r>
            <a:endParaRPr lang="en-US" sz="1800" dirty="0"/>
          </a:p>
        </p:txBody>
      </p:sp>
      <p:sp>
        <p:nvSpPr>
          <p:cNvPr id="23" name="Text 21"/>
          <p:cNvSpPr/>
          <p:nvPr/>
        </p:nvSpPr>
        <p:spPr>
          <a:xfrm>
            <a:off x="8083867" y="4194453"/>
            <a:ext cx="2913102" cy="240149"/>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 9: Integración de Pagos</a:t>
            </a:r>
            <a:endParaRPr lang="en-US" sz="1500" dirty="0"/>
          </a:p>
        </p:txBody>
      </p:sp>
      <p:sp>
        <p:nvSpPr>
          <p:cNvPr id="24" name="Text 22"/>
          <p:cNvSpPr/>
          <p:nvPr/>
        </p:nvSpPr>
        <p:spPr>
          <a:xfrm>
            <a:off x="8083867" y="4526756"/>
            <a:ext cx="6008489" cy="24586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MercadoPago, Checkout Pro, reservas temporales y testing de flujo de pago.</a:t>
            </a:r>
            <a:endParaRPr lang="en-US" sz="1200" dirty="0"/>
          </a:p>
        </p:txBody>
      </p:sp>
      <p:sp>
        <p:nvSpPr>
          <p:cNvPr id="25" name="Shape 23"/>
          <p:cNvSpPr/>
          <p:nvPr/>
        </p:nvSpPr>
        <p:spPr>
          <a:xfrm>
            <a:off x="6703993" y="5098256"/>
            <a:ext cx="461129" cy="22860"/>
          </a:xfrm>
          <a:prstGeom prst="roundRect">
            <a:avLst>
              <a:gd name="adj" fmla="val 282463"/>
            </a:avLst>
          </a:prstGeom>
          <a:solidFill>
            <a:srgbClr val="194A99"/>
          </a:solidFill>
          <a:ln/>
        </p:spPr>
        <p:txBody>
          <a:bodyPr/>
          <a:lstStyle/>
          <a:p>
            <a:endParaRPr lang="es-CL"/>
          </a:p>
        </p:txBody>
      </p:sp>
      <p:sp>
        <p:nvSpPr>
          <p:cNvPr id="26" name="Shape 24"/>
          <p:cNvSpPr/>
          <p:nvPr/>
        </p:nvSpPr>
        <p:spPr>
          <a:xfrm>
            <a:off x="7142262" y="4936808"/>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27" name="Text 25"/>
          <p:cNvSpPr/>
          <p:nvPr/>
        </p:nvSpPr>
        <p:spPr>
          <a:xfrm>
            <a:off x="7199888" y="4965561"/>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5</a:t>
            </a:r>
            <a:endParaRPr lang="en-US" sz="1800" dirty="0"/>
          </a:p>
        </p:txBody>
      </p:sp>
      <p:sp>
        <p:nvSpPr>
          <p:cNvPr id="28" name="Text 26"/>
          <p:cNvSpPr/>
          <p:nvPr/>
        </p:nvSpPr>
        <p:spPr>
          <a:xfrm>
            <a:off x="3162300" y="4989552"/>
            <a:ext cx="3384233" cy="240149"/>
          </a:xfrm>
          <a:prstGeom prst="rect">
            <a:avLst/>
          </a:prstGeom>
          <a:noFill/>
          <a:ln/>
        </p:spPr>
        <p:txBody>
          <a:bodyPr wrap="none" lIns="0" tIns="0" rIns="0" bIns="0" rtlCol="0" anchor="t"/>
          <a:lstStyle/>
          <a:p>
            <a:pPr marL="0" indent="0" algn="r">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 10: Dashboard y Estadísticas</a:t>
            </a:r>
            <a:endParaRPr lang="en-US" sz="1500" dirty="0"/>
          </a:p>
        </p:txBody>
      </p:sp>
      <p:sp>
        <p:nvSpPr>
          <p:cNvPr id="29" name="Text 27"/>
          <p:cNvSpPr/>
          <p:nvPr/>
        </p:nvSpPr>
        <p:spPr>
          <a:xfrm>
            <a:off x="538043" y="5321856"/>
            <a:ext cx="6008489" cy="245864"/>
          </a:xfrm>
          <a:prstGeom prst="rect">
            <a:avLst/>
          </a:prstGeom>
          <a:noFill/>
          <a:ln/>
        </p:spPr>
        <p:txBody>
          <a:bodyPr wrap="none" lIns="0" tIns="0" rIns="0" bIns="0" rtlCol="0" anchor="t"/>
          <a:lstStyle/>
          <a:p>
            <a:pPr marL="0" indent="0" algn="r">
              <a:lnSpc>
                <a:spcPts val="1900"/>
              </a:lnSpc>
              <a:buNone/>
            </a:pPr>
            <a:r>
              <a:rPr lang="en-US" sz="1200" dirty="0">
                <a:solidFill>
                  <a:srgbClr val="E2E6E9"/>
                </a:solidFill>
                <a:latin typeface="Merriweather" pitchFamily="34" charset="0"/>
                <a:ea typeface="Merriweather" pitchFamily="34" charset="-122"/>
                <a:cs typeface="Merriweather" pitchFamily="34" charset="-120"/>
              </a:rPr>
              <a:t>Gráficos Chart.js, métricas de negocio, filtros y exportación.</a:t>
            </a:r>
            <a:endParaRPr lang="en-US" sz="1200" dirty="0"/>
          </a:p>
        </p:txBody>
      </p:sp>
      <p:sp>
        <p:nvSpPr>
          <p:cNvPr id="30" name="Shape 28"/>
          <p:cNvSpPr/>
          <p:nvPr/>
        </p:nvSpPr>
        <p:spPr>
          <a:xfrm>
            <a:off x="7465278" y="5893356"/>
            <a:ext cx="461129" cy="22860"/>
          </a:xfrm>
          <a:prstGeom prst="roundRect">
            <a:avLst>
              <a:gd name="adj" fmla="val 282463"/>
            </a:avLst>
          </a:prstGeom>
          <a:solidFill>
            <a:srgbClr val="194A99"/>
          </a:solidFill>
          <a:ln/>
        </p:spPr>
        <p:txBody>
          <a:bodyPr/>
          <a:lstStyle/>
          <a:p>
            <a:endParaRPr lang="es-CL"/>
          </a:p>
        </p:txBody>
      </p:sp>
      <p:sp>
        <p:nvSpPr>
          <p:cNvPr id="31" name="Shape 29"/>
          <p:cNvSpPr/>
          <p:nvPr/>
        </p:nvSpPr>
        <p:spPr>
          <a:xfrm>
            <a:off x="7142262" y="5731907"/>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32" name="Text 30"/>
          <p:cNvSpPr/>
          <p:nvPr/>
        </p:nvSpPr>
        <p:spPr>
          <a:xfrm>
            <a:off x="7199888" y="5760660"/>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6</a:t>
            </a:r>
            <a:endParaRPr lang="en-US" sz="1800" dirty="0"/>
          </a:p>
        </p:txBody>
      </p:sp>
      <p:sp>
        <p:nvSpPr>
          <p:cNvPr id="33" name="Text 31"/>
          <p:cNvSpPr/>
          <p:nvPr/>
        </p:nvSpPr>
        <p:spPr>
          <a:xfrm>
            <a:off x="8083867" y="5784652"/>
            <a:ext cx="3569851" cy="240149"/>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Semanas 11-12: Testing y Refinamiento</a:t>
            </a:r>
            <a:endParaRPr lang="en-US" sz="1500" dirty="0"/>
          </a:p>
        </p:txBody>
      </p:sp>
      <p:sp>
        <p:nvSpPr>
          <p:cNvPr id="34" name="Text 32"/>
          <p:cNvSpPr/>
          <p:nvPr/>
        </p:nvSpPr>
        <p:spPr>
          <a:xfrm>
            <a:off x="8083867" y="6116955"/>
            <a:ext cx="6008489" cy="245864"/>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Testing funcional, usabilidad, corrección de bugs, optimización y ajustes finales.</a:t>
            </a:r>
            <a:endParaRPr lang="en-US" sz="1200" dirty="0"/>
          </a:p>
        </p:txBody>
      </p:sp>
      <p:sp>
        <p:nvSpPr>
          <p:cNvPr id="35" name="Shape 33"/>
          <p:cNvSpPr/>
          <p:nvPr/>
        </p:nvSpPr>
        <p:spPr>
          <a:xfrm>
            <a:off x="6703993" y="6688455"/>
            <a:ext cx="461129" cy="22860"/>
          </a:xfrm>
          <a:prstGeom prst="roundRect">
            <a:avLst>
              <a:gd name="adj" fmla="val 282463"/>
            </a:avLst>
          </a:prstGeom>
          <a:solidFill>
            <a:srgbClr val="194A99"/>
          </a:solidFill>
          <a:ln/>
        </p:spPr>
        <p:txBody>
          <a:bodyPr/>
          <a:lstStyle/>
          <a:p>
            <a:endParaRPr lang="es-CL"/>
          </a:p>
        </p:txBody>
      </p:sp>
      <p:sp>
        <p:nvSpPr>
          <p:cNvPr id="36" name="Shape 34"/>
          <p:cNvSpPr/>
          <p:nvPr/>
        </p:nvSpPr>
        <p:spPr>
          <a:xfrm>
            <a:off x="7142262" y="6527006"/>
            <a:ext cx="345877" cy="345877"/>
          </a:xfrm>
          <a:prstGeom prst="roundRect">
            <a:avLst>
              <a:gd name="adj" fmla="val 18669"/>
            </a:avLst>
          </a:prstGeom>
          <a:solidFill>
            <a:srgbClr val="003180"/>
          </a:solidFill>
          <a:ln w="7620">
            <a:solidFill>
              <a:srgbClr val="194A99"/>
            </a:solidFill>
            <a:prstDash val="solid"/>
          </a:ln>
        </p:spPr>
        <p:txBody>
          <a:bodyPr/>
          <a:lstStyle/>
          <a:p>
            <a:endParaRPr lang="es-CL"/>
          </a:p>
        </p:txBody>
      </p:sp>
      <p:sp>
        <p:nvSpPr>
          <p:cNvPr id="37" name="Text 35"/>
          <p:cNvSpPr/>
          <p:nvPr/>
        </p:nvSpPr>
        <p:spPr>
          <a:xfrm>
            <a:off x="7199888" y="6555760"/>
            <a:ext cx="230505" cy="288250"/>
          </a:xfrm>
          <a:prstGeom prst="rect">
            <a:avLst/>
          </a:prstGeom>
          <a:noFill/>
          <a:ln/>
        </p:spPr>
        <p:txBody>
          <a:bodyPr wrap="none" lIns="0" tIns="0" rIns="0" bIns="0" rtlCol="0" anchor="t"/>
          <a:lstStyle/>
          <a:p>
            <a:pPr marL="0" indent="0" algn="ctr">
              <a:lnSpc>
                <a:spcPts val="1800"/>
              </a:lnSpc>
              <a:buNone/>
            </a:pPr>
            <a:r>
              <a:rPr lang="en-US" sz="1800" dirty="0">
                <a:solidFill>
                  <a:srgbClr val="E2E6E9"/>
                </a:solidFill>
                <a:latin typeface="Merriweather" pitchFamily="34" charset="0"/>
                <a:ea typeface="Merriweather" pitchFamily="34" charset="-122"/>
                <a:cs typeface="Merriweather" pitchFamily="34" charset="-120"/>
              </a:rPr>
              <a:t>7</a:t>
            </a:r>
            <a:endParaRPr lang="en-US" sz="1800" dirty="0"/>
          </a:p>
        </p:txBody>
      </p:sp>
      <p:sp>
        <p:nvSpPr>
          <p:cNvPr id="38" name="Text 36"/>
          <p:cNvSpPr/>
          <p:nvPr/>
        </p:nvSpPr>
        <p:spPr>
          <a:xfrm>
            <a:off x="2422922" y="6579751"/>
            <a:ext cx="4123611" cy="240149"/>
          </a:xfrm>
          <a:prstGeom prst="rect">
            <a:avLst/>
          </a:prstGeom>
          <a:noFill/>
          <a:ln/>
        </p:spPr>
        <p:txBody>
          <a:bodyPr wrap="none" lIns="0" tIns="0" rIns="0" bIns="0" rtlCol="0" anchor="t"/>
          <a:lstStyle/>
          <a:p>
            <a:pPr marL="0" indent="0" algn="r">
              <a:lnSpc>
                <a:spcPts val="1850"/>
              </a:lnSpc>
              <a:buNone/>
            </a:pPr>
            <a:r>
              <a:rPr lang="en-US" sz="1500" dirty="0">
                <a:solidFill>
                  <a:srgbClr val="E2E6E9"/>
                </a:solidFill>
                <a:latin typeface="Merriweather" pitchFamily="34" charset="0"/>
                <a:ea typeface="Merriweather" pitchFamily="34" charset="-122"/>
                <a:cs typeface="Merriweather" pitchFamily="34" charset="-120"/>
              </a:rPr>
              <a:t>Semanas 13-14: Documentación y Despliegue</a:t>
            </a:r>
            <a:endParaRPr lang="en-US" sz="1500" dirty="0"/>
          </a:p>
        </p:txBody>
      </p:sp>
      <p:sp>
        <p:nvSpPr>
          <p:cNvPr id="39" name="Text 37"/>
          <p:cNvSpPr/>
          <p:nvPr/>
        </p:nvSpPr>
        <p:spPr>
          <a:xfrm>
            <a:off x="538043" y="6912054"/>
            <a:ext cx="6008489" cy="245864"/>
          </a:xfrm>
          <a:prstGeom prst="rect">
            <a:avLst/>
          </a:prstGeom>
          <a:noFill/>
          <a:ln/>
        </p:spPr>
        <p:txBody>
          <a:bodyPr wrap="none" lIns="0" tIns="0" rIns="0" bIns="0" rtlCol="0" anchor="t"/>
          <a:lstStyle/>
          <a:p>
            <a:pPr marL="0" indent="0" algn="r">
              <a:lnSpc>
                <a:spcPts val="1900"/>
              </a:lnSpc>
              <a:buNone/>
            </a:pP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TotalTime>
  <Words>1013</Words>
  <Application>Microsoft Office PowerPoint</Application>
  <PresentationFormat>Personalizado</PresentationFormat>
  <Paragraphs>118</Paragraphs>
  <Slides>10</Slides>
  <Notes>10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Merriweather</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DANYEL . PEREIRA PEREIRA</cp:lastModifiedBy>
  <cp:revision>2</cp:revision>
  <dcterms:created xsi:type="dcterms:W3CDTF">2025-11-17T01:03:34Z</dcterms:created>
  <dcterms:modified xsi:type="dcterms:W3CDTF">2025-11-17T02:10:23Z</dcterms:modified>
</cp:coreProperties>
</file>